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61" r:id="rId3"/>
    <p:sldId id="275" r:id="rId4"/>
    <p:sldId id="276" r:id="rId5"/>
    <p:sldId id="278" r:id="rId6"/>
    <p:sldId id="262" r:id="rId7"/>
    <p:sldId id="263" r:id="rId8"/>
    <p:sldId id="264" r:id="rId9"/>
    <p:sldId id="268" r:id="rId10"/>
    <p:sldId id="265" r:id="rId11"/>
    <p:sldId id="279" r:id="rId12"/>
    <p:sldId id="266" r:id="rId13"/>
    <p:sldId id="272" r:id="rId14"/>
    <p:sldId id="274" r:id="rId15"/>
    <p:sldId id="280" r:id="rId16"/>
    <p:sldId id="281" r:id="rId17"/>
    <p:sldId id="260" r:id="rId18"/>
    <p:sldId id="282" r:id="rId19"/>
    <p:sldId id="283" r:id="rId20"/>
    <p:sldId id="285" r:id="rId21"/>
    <p:sldId id="286" r:id="rId22"/>
    <p:sldId id="258" r:id="rId23"/>
    <p:sldId id="289" r:id="rId24"/>
    <p:sldId id="287" r:id="rId25"/>
    <p:sldId id="259" r:id="rId26"/>
    <p:sldId id="288" r:id="rId27"/>
    <p:sldId id="290" r:id="rId28"/>
    <p:sldId id="299" r:id="rId29"/>
    <p:sldId id="301" r:id="rId30"/>
    <p:sldId id="300" r:id="rId31"/>
    <p:sldId id="302" r:id="rId32"/>
    <p:sldId id="313" r:id="rId33"/>
    <p:sldId id="303" r:id="rId34"/>
    <p:sldId id="304" r:id="rId35"/>
    <p:sldId id="305" r:id="rId36"/>
    <p:sldId id="314" r:id="rId37"/>
    <p:sldId id="308" r:id="rId38"/>
    <p:sldId id="310" r:id="rId39"/>
    <p:sldId id="307" r:id="rId40"/>
    <p:sldId id="309" r:id="rId41"/>
    <p:sldId id="312" r:id="rId42"/>
    <p:sldId id="257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2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54873-E18D-9B4D-9906-22800CAD7FE9}" type="datetimeFigureOut">
              <a:rPr lang="de-DE" smtClean="0"/>
              <a:t>29.04.20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7F762-3D36-F746-AAB9-52F8D58968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5061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neurosci.org/cgi/content/abstract/27/29/7847?maxtoshow=&amp;HITS=10&amp;hits=10&amp;RESULTFORMAT=1&amp;author1=Hartwig+Siebner&amp;andorexacttitle=and&amp;andorexacttitleabs=and&amp;andorexactfulltext=and&amp;searchid=1&amp;FIRSTINDEX=0&amp;sortspec=relevance&amp;resourcetype=HWCIT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jneurosci.org/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neurosci.org/cgi/content/abstract/27/29/7847?maxtoshow=&amp;HITS=10&amp;hits=10&amp;RESULTFORMAT=1&amp;author1=Hartwig+Siebner&amp;andorexacttitle=and&amp;andorexacttitleabs=and&amp;andorexactfulltext=and&amp;searchid=1&amp;FIRSTINDEX=0&amp;sortspec=relevance&amp;resourcetype=HWCIT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jneurosci.org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t>Hartwig Siebner, Kiel und Stefan Klöppel Freiburg, Die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Studie</a:t>
            </a:r>
            <a:r>
              <a:t> ist im "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Journal of Neuroscience</a:t>
            </a:r>
            <a:r>
              <a:t>" veröffentlicht</a:t>
            </a:r>
          </a:p>
        </p:txBody>
      </p:sp>
    </p:spTree>
    <p:extLst>
      <p:ext uri="{BB962C8B-B14F-4D97-AF65-F5344CB8AC3E}">
        <p14:creationId xmlns:p14="http://schemas.microsoft.com/office/powerpoint/2010/main" val="3782494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t>Hartwig Siebner, Kiel und Stefan Klöppel Freiburg, Die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Studie</a:t>
            </a:r>
            <a:r>
              <a:t> ist im "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Journal of Neuroscience</a:t>
            </a:r>
            <a:r>
              <a:t>" veröffentlicht</a:t>
            </a:r>
          </a:p>
        </p:txBody>
      </p:sp>
    </p:spTree>
    <p:extLst>
      <p:ext uri="{BB962C8B-B14F-4D97-AF65-F5344CB8AC3E}">
        <p14:creationId xmlns:p14="http://schemas.microsoft.com/office/powerpoint/2010/main" val="1421508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4" name="Shape 2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Fotolia_232657</a:t>
            </a:r>
          </a:p>
        </p:txBody>
      </p:sp>
    </p:spTree>
    <p:extLst>
      <p:ext uri="{BB962C8B-B14F-4D97-AF65-F5344CB8AC3E}">
        <p14:creationId xmlns:p14="http://schemas.microsoft.com/office/powerpoint/2010/main" val="1719274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33702B-605C-EB4D-947C-7F14138F7E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5DF1E33-F3DF-8143-81DD-727F879E57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642596-3853-8845-AC46-A5CD2A7BB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45CA2-99DA-2F40-9A48-E0D1E608E8C3}" type="datetime1">
              <a:rPr lang="de-DE" smtClean="0"/>
              <a:t>29.04.20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306BB4-26D3-304C-BC85-BDC902B5B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46CBC8F-9DB8-D041-A738-88C4C064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DCF93-DA48-A047-A2EB-1E0988123B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906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1D9188-9688-9744-85E0-982502FA8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0B1A197-BE73-AA47-AE55-BECC8F764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D342B3-D5FB-C942-9864-3E3522B0C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2D06-A532-D449-BCE9-65B7D9DA551A}" type="datetime1">
              <a:rPr lang="de-DE" smtClean="0"/>
              <a:t>29.04.20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8CC3D2-5759-904C-B003-69797D1C1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3C16C9-AFEC-054E-BD68-082D54F08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DCF93-DA48-A047-A2EB-1E0988123B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5672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8FBDA95-4017-D849-84E3-268291F931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40EFFA8-1F34-BB43-B300-EB016DFFC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99AD67-E76B-0A45-93BE-7A829B8DB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08362-2114-0644-9495-0FF9F23FF115}" type="datetime1">
              <a:rPr lang="de-DE" smtClean="0"/>
              <a:t>29.04.20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59C854-3F74-044D-8437-827F83AB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477E2D-74C2-C444-94D3-967F9A205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DCF93-DA48-A047-A2EB-1E0988123B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864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D9F64B-3E61-A640-AD85-1458BD46B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6D1C7C-89B6-1A4E-B8D1-0B5883068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0EFBB0-4B7A-7D48-B98F-8F07B7AF2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733E5-BEA0-F440-A901-75DA4C91AB80}" type="datetime1">
              <a:rPr lang="de-DE" smtClean="0"/>
              <a:t>29.04.20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BA52221-BD69-F54B-9F97-33DFD74E2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56F6BD-F14D-114D-8473-4A4340315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DCF93-DA48-A047-A2EB-1E0988123B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9003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470705-1F93-DA40-AF4B-A4C92EA4B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886A878-B66E-2A43-90D8-05B9D88B7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3DAD56-ACF0-1F45-8FE8-7C47DBE5B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97E12-6F58-9646-8B99-0D6D27727AF6}" type="datetime1">
              <a:rPr lang="de-DE" smtClean="0"/>
              <a:t>29.04.20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10549C-D74E-0241-B381-21D0DDCF9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396FC6-5DE8-7D48-AF7C-533EB5E25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DCF93-DA48-A047-A2EB-1E0988123B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2748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69A592-8DCF-E34A-98B7-B1A0A8312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B5FEE9-9CA9-8C4C-8B7D-DDF764CB9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ADAC438-061D-4A49-971D-D6AC03179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3FB4FC6-FACE-114F-A5FA-FE3D1BBF1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7EE1B-C489-964A-A589-9A22A5DFF50C}" type="datetime1">
              <a:rPr lang="de-DE" smtClean="0"/>
              <a:t>29.04.20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6B1FEA2-7CAF-7E47-B5A9-F9EA437E4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ABF1852-B849-8E4E-9114-ED4D3C96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DCF93-DA48-A047-A2EB-1E0988123B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179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18AF3E-8F74-E047-9390-02E00C006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018E710-5B6C-4640-8605-285DED09A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802CA1A-F772-A945-95A2-2188DB3E1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9C3F2FC-35F0-8B45-9C82-638B4853E8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13188EB-B908-D344-9834-E3141D8D83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E95A80D-2FFC-984E-BBBC-80CD5B6B2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2B23-141E-8A46-8BF5-DEDC01A789A9}" type="datetime1">
              <a:rPr lang="de-DE" smtClean="0"/>
              <a:t>29.04.20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FC4CC1F-B940-2940-AF1C-26C5606A3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CA588F9-D37A-6F4A-AFF9-6F4383E69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DCF93-DA48-A047-A2EB-1E0988123B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1809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EA5DB1-7F4E-024D-87C2-234DB16EE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EBDE2E9-99FB-C846-BC57-4FA0A97AE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1187-615C-4545-B5F8-5977E428FF00}" type="datetime1">
              <a:rPr lang="de-DE" smtClean="0"/>
              <a:t>29.04.20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EA3F369-F17C-2143-AAA3-F92E6BAC3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3E5AADA-41E6-C44F-88D6-3281935C0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DCF93-DA48-A047-A2EB-1E0988123B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8279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637DF4D-B4A5-8142-8D4F-BDABD9E87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EEEB-19FB-704B-B3AA-FE607C46E2DC}" type="datetime1">
              <a:rPr lang="de-DE" smtClean="0"/>
              <a:t>29.04.20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2659241-6F84-0B45-9C3D-7B2544E8D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7E84AAA-EF3C-8343-BC91-1E6740241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DCF93-DA48-A047-A2EB-1E0988123B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7065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C44F8C-74B9-5D40-BFAA-127BF3D9C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B2AE8B-0365-C548-8E60-429057158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43F2357-8BB1-A346-A776-69D3A084B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1AACE41-A8DF-DC47-9573-BE49D2349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DCDDF-0C14-E940-898C-B8C713F4200B}" type="datetime1">
              <a:rPr lang="de-DE" smtClean="0"/>
              <a:t>29.04.20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C9D7101-E94B-5647-8C6B-F4E63CDC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4C892B5-6ABC-144A-A573-23CF99E6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DCF93-DA48-A047-A2EB-1E0988123B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5462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B49601-1DA7-024C-B0BC-A3C59A83E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635E85A-DCA7-E140-8FAE-99EC60BA60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17CA80F-958D-0147-BBC6-61E785AD5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516974C-439F-FC4A-92DB-6DE1D3531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549DF-E8A7-D84C-A430-777C30A96CD4}" type="datetime1">
              <a:rPr lang="de-DE" smtClean="0"/>
              <a:t>29.04.20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111A4D0-09B4-E043-AB86-9740CE9BB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6D9D926-59E1-3B49-A7B3-07CF8B1A1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DCF93-DA48-A047-A2EB-1E0988123B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7312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1AFC345-861A-7248-AAFD-81DE3C491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F470423-AF0D-CA4E-B480-465FF440C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E52A97-4F36-6B41-8C05-6520E0A05E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9CC26-1CD1-7C44-988D-B43CA7BCD8A5}" type="datetime1">
              <a:rPr lang="de-DE" smtClean="0"/>
              <a:t>29.04.20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3339A8-FE70-7C4F-AB3D-B7A0BA61BE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©Hanns von Rolbeck, MD 2020
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F4C714-068B-0249-A7CF-4004D72F4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DCF93-DA48-A047-A2EB-1E0988123B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388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deref-web-02.de/mail/client/NChuMHEZuos/dereferrer/?redirectUrl=http%3A%2F%2Fdx.doi.org%2F10.17784%2FmtprehabJournal.2016.%2714.379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3E582E-E521-E240-B289-71E03607B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754438"/>
          </a:xfrm>
        </p:spPr>
        <p:txBody>
          <a:bodyPr>
            <a:normAutofit fontScale="90000"/>
          </a:bodyPr>
          <a:lstStyle/>
          <a:p>
            <a:r>
              <a:rPr lang="de-DE" dirty="0" err="1">
                <a:solidFill>
                  <a:srgbClr val="7030A0"/>
                </a:solidFill>
                <a:latin typeface="Avenir Next" panose="020B0503020202020204" pitchFamily="34" charset="0"/>
              </a:rPr>
              <a:t>Posturometry</a:t>
            </a:r>
            <a:b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</a:br>
            <a:b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</a:br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The </a:t>
            </a:r>
            <a:r>
              <a:rPr lang="de-DE" dirty="0" err="1">
                <a:solidFill>
                  <a:srgbClr val="7030A0"/>
                </a:solidFill>
                <a:latin typeface="Avenir Next" panose="020B0503020202020204" pitchFamily="34" charset="0"/>
              </a:rPr>
              <a:t>influence</a:t>
            </a:r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dirty="0" err="1">
                <a:solidFill>
                  <a:srgbClr val="7030A0"/>
                </a:solidFill>
                <a:latin typeface="Avenir Next" panose="020B0503020202020204" pitchFamily="34" charset="0"/>
              </a:rPr>
              <a:t>unrecognized</a:t>
            </a:r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dirty="0" err="1">
                <a:solidFill>
                  <a:srgbClr val="7030A0"/>
                </a:solidFill>
                <a:latin typeface="Avenir Next" panose="020B0503020202020204" pitchFamily="34" charset="0"/>
              </a:rPr>
              <a:t>left-handedness</a:t>
            </a:r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 on </a:t>
            </a:r>
            <a:r>
              <a:rPr lang="de-DE" dirty="0" err="1">
                <a:solidFill>
                  <a:srgbClr val="7030A0"/>
                </a:solidFill>
                <a:latin typeface="Avenir Next" panose="020B0503020202020204" pitchFamily="34" charset="0"/>
              </a:rPr>
              <a:t>posture</a:t>
            </a:r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F726747-A6E0-A043-959D-6D11065A58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28440"/>
            <a:ext cx="9144000" cy="788277"/>
          </a:xfrm>
        </p:spPr>
        <p:txBody>
          <a:bodyPr>
            <a:normAutofit fontScale="92500" lnSpcReduction="10000"/>
          </a:bodyPr>
          <a:lstStyle/>
          <a:p>
            <a:r>
              <a:rPr lang="de-DE" b="1" dirty="0">
                <a:solidFill>
                  <a:srgbClr val="7030A0"/>
                </a:solidFill>
                <a:latin typeface="Avenir Next" panose="020B0503020202020204" pitchFamily="34" charset="0"/>
              </a:rPr>
              <a:t>©</a:t>
            </a:r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Hanns von </a:t>
            </a:r>
            <a:r>
              <a:rPr lang="de-DE" dirty="0" err="1">
                <a:solidFill>
                  <a:srgbClr val="7030A0"/>
                </a:solidFill>
                <a:latin typeface="Avenir Next" panose="020B0503020202020204" pitchFamily="34" charset="0"/>
              </a:rPr>
              <a:t>Rolbeck</a:t>
            </a:r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, MD</a:t>
            </a:r>
            <a:endParaRPr lang="de-DE" b="1" dirty="0">
              <a:solidFill>
                <a:srgbClr val="7030A0"/>
              </a:solidFill>
              <a:latin typeface="Avenir Next" panose="020B0503020202020204" pitchFamily="34" charset="0"/>
            </a:endParaRPr>
          </a:p>
          <a:p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Germany 2020</a:t>
            </a:r>
          </a:p>
        </p:txBody>
      </p:sp>
    </p:spTree>
    <p:extLst>
      <p:ext uri="{BB962C8B-B14F-4D97-AF65-F5344CB8AC3E}">
        <p14:creationId xmlns:p14="http://schemas.microsoft.com/office/powerpoint/2010/main" val="3144491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2CCF5F-B927-1248-88EE-C6C9BAF5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5989"/>
            <a:ext cx="10515600" cy="1344699"/>
          </a:xfrm>
        </p:spPr>
        <p:txBody>
          <a:bodyPr>
            <a:normAutofit/>
          </a:bodyPr>
          <a:lstStyle/>
          <a:p>
            <a:pPr algn="ctr"/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Cueva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de las Manos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Argentina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ca. </a:t>
            </a:r>
            <a:r>
              <a:rPr lang="de-DE" sz="3200" b="1" dirty="0">
                <a:solidFill>
                  <a:srgbClr val="7030A0"/>
                </a:solidFill>
                <a:latin typeface="Avenir Next" panose="020B0503020202020204" pitchFamily="34" charset="0"/>
              </a:rPr>
              <a:t>9300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Jahre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old</a:t>
            </a:r>
            <a:b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</a:br>
            <a:r>
              <a:rPr lang="de-DE" sz="18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endParaRPr lang="de-DE" sz="2400" dirty="0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  <p:pic>
        <p:nvPicPr>
          <p:cNvPr id="11" name="Picture 2" descr="Picture 2">
            <a:extLst>
              <a:ext uri="{FF2B5EF4-FFF2-40B4-BE49-F238E27FC236}">
                <a16:creationId xmlns:a16="http://schemas.microsoft.com/office/drawing/2014/main" id="{65B31C5C-90A8-7042-8182-CE962B580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931" y="1191725"/>
            <a:ext cx="6524702" cy="503607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89DA860-36DF-FE47-A5D9-E0298EE2C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</p:spTree>
    <p:extLst>
      <p:ext uri="{BB962C8B-B14F-4D97-AF65-F5344CB8AC3E}">
        <p14:creationId xmlns:p14="http://schemas.microsoft.com/office/powerpoint/2010/main" val="3646731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948ED1-1FCD-1E4F-90BB-018BCC308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>
                <a:solidFill>
                  <a:srgbClr val="7030A0"/>
                </a:solidFill>
                <a:latin typeface="Avenir Next" panose="020B0503020202020204" pitchFamily="34" charset="0"/>
              </a:rPr>
              <a:t>LEFT </a:t>
            </a:r>
            <a:r>
              <a:rPr lang="de-DE" sz="40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handedness</a:t>
            </a:r>
            <a:r>
              <a:rPr lang="de-DE" sz="4000" dirty="0">
                <a:solidFill>
                  <a:srgbClr val="7030A0"/>
                </a:solidFill>
                <a:latin typeface="Avenir Next" panose="020B0503020202020204" pitchFamily="34" charset="0"/>
              </a:rPr>
              <a:t> - </a:t>
            </a:r>
            <a:r>
              <a:rPr lang="de-DE" sz="40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today</a:t>
            </a:r>
            <a:endParaRPr lang="de-DE" sz="4000" dirty="0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F5BB534-818D-BF45-9B90-7F7F6AEAFA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D50B901-B3E1-C749-BC2F-4581340A0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</p:spTree>
    <p:extLst>
      <p:ext uri="{BB962C8B-B14F-4D97-AF65-F5344CB8AC3E}">
        <p14:creationId xmlns:p14="http://schemas.microsoft.com/office/powerpoint/2010/main" val="2432367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2CCF5F-B927-1248-88EE-C6C9BAF5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5989"/>
            <a:ext cx="10515600" cy="1344699"/>
          </a:xfrm>
        </p:spPr>
        <p:txBody>
          <a:bodyPr>
            <a:normAutofit/>
          </a:bodyPr>
          <a:lstStyle/>
          <a:p>
            <a:pPr algn="ctr"/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Calms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down on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left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–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holds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with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right</a:t>
            </a:r>
            <a:b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</a:br>
            <a:r>
              <a:rPr lang="de-DE" sz="18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endParaRPr lang="de-DE" sz="2400" dirty="0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  <p:pic>
        <p:nvPicPr>
          <p:cNvPr id="4" name="Bild 7" descr="Bild 7">
            <a:extLst>
              <a:ext uri="{FF2B5EF4-FFF2-40B4-BE49-F238E27FC236}">
                <a16:creationId xmlns:a16="http://schemas.microsoft.com/office/drawing/2014/main" id="{1FF46B31-1183-134F-96A3-95D9B6BCA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252" y="1277716"/>
            <a:ext cx="6019800" cy="4531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nhaltsplatzhalter 6" descr="Inhaltsplatzhalter 6">
            <a:extLst>
              <a:ext uri="{FF2B5EF4-FFF2-40B4-BE49-F238E27FC236}">
                <a16:creationId xmlns:a16="http://schemas.microsoft.com/office/drawing/2014/main" id="{00053297-D447-1A40-898D-71FD15DCB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145" y="1277716"/>
            <a:ext cx="3016406" cy="452596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A92A9C6-5BB3-C54F-87FB-82C8BFF1275F}"/>
              </a:ext>
            </a:extLst>
          </p:cNvPr>
          <p:cNvSpPr txBox="1"/>
          <p:nvPr/>
        </p:nvSpPr>
        <p:spPr>
          <a:xfrm>
            <a:off x="1025611" y="5906530"/>
            <a:ext cx="9106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Source: Fotolia_5512921  Mother                                          Fotolia_3976783 Child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786F588-3AF6-C64C-B90A-A0DDD0B75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</p:spTree>
    <p:extLst>
      <p:ext uri="{BB962C8B-B14F-4D97-AF65-F5344CB8AC3E}">
        <p14:creationId xmlns:p14="http://schemas.microsoft.com/office/powerpoint/2010/main" val="3516194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660066"/>
                </a:solidFill>
              </a:defRPr>
            </a:lvl1pPr>
          </a:lstStyle>
          <a:p>
            <a:pPr algn="ctr"/>
            <a:r>
              <a:rPr lang="de-DE" dirty="0"/>
              <a:t>Passive </a:t>
            </a:r>
            <a:r>
              <a:rPr lang="de-DE" dirty="0" err="1"/>
              <a:t>hand</a:t>
            </a:r>
            <a:r>
              <a:rPr lang="de-DE" dirty="0"/>
              <a:t>: </a:t>
            </a:r>
            <a:r>
              <a:rPr lang="de-DE" dirty="0" err="1"/>
              <a:t>right</a:t>
            </a:r>
            <a:r>
              <a:rPr lang="de-DE" dirty="0"/>
              <a:t> - </a:t>
            </a:r>
            <a:r>
              <a:rPr lang="de-DE" dirty="0" err="1"/>
              <a:t>Active</a:t>
            </a:r>
            <a:r>
              <a:rPr lang="de-DE" dirty="0"/>
              <a:t> </a:t>
            </a:r>
            <a:r>
              <a:rPr lang="de-DE" dirty="0" err="1"/>
              <a:t>hand</a:t>
            </a:r>
            <a:r>
              <a:rPr lang="de-DE" dirty="0"/>
              <a:t>: </a:t>
            </a:r>
            <a:r>
              <a:rPr lang="de-DE" dirty="0" err="1"/>
              <a:t>left</a:t>
            </a:r>
            <a:endParaRPr dirty="0"/>
          </a:p>
        </p:txBody>
      </p:sp>
      <p:pic>
        <p:nvPicPr>
          <p:cNvPr id="208" name="Inhaltsplatzhalter 3" descr="Inhaltsplatzhalt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667" y="1690688"/>
            <a:ext cx="6566666" cy="437639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B64E7DE-0559-0340-92F5-38292B2B1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</p:spTree>
    <p:extLst>
      <p:ext uri="{BB962C8B-B14F-4D97-AF65-F5344CB8AC3E}">
        <p14:creationId xmlns:p14="http://schemas.microsoft.com/office/powerpoint/2010/main" val="996348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660066"/>
                </a:solidFill>
              </a:defRPr>
            </a:lvl1pPr>
          </a:lstStyle>
          <a:p>
            <a:pPr algn="ctr"/>
            <a:r>
              <a:rPr lang="de-DE" dirty="0" err="1">
                <a:latin typeface="Avenir Next" panose="020B0503020202020204" pitchFamily="34" charset="0"/>
              </a:rPr>
              <a:t>Left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is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accessed</a:t>
            </a:r>
            <a:r>
              <a:rPr lang="de-DE" dirty="0">
                <a:latin typeface="Avenir Next" panose="020B0503020202020204" pitchFamily="34" charset="0"/>
              </a:rPr>
              <a:t> / </a:t>
            </a:r>
            <a:r>
              <a:rPr lang="de-DE" dirty="0" err="1">
                <a:latin typeface="Avenir Next" panose="020B0503020202020204" pitchFamily="34" charset="0"/>
              </a:rPr>
              <a:t>grasped</a:t>
            </a:r>
            <a:r>
              <a:rPr lang="de-DE">
                <a:latin typeface="Avenir Next" panose="020B0503020202020204" pitchFamily="34" charset="0"/>
              </a:rPr>
              <a:t> </a:t>
            </a:r>
            <a:br>
              <a:rPr lang="de-DE">
                <a:latin typeface="Avenir Next" panose="020B0503020202020204" pitchFamily="34" charset="0"/>
              </a:rPr>
            </a:br>
            <a:r>
              <a:rPr lang="de-DE">
                <a:latin typeface="Avenir Next" panose="020B0503020202020204" pitchFamily="34" charset="0"/>
              </a:rPr>
              <a:t>right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stops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and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holds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afterwards</a:t>
            </a:r>
            <a:endParaRPr dirty="0">
              <a:latin typeface="Avenir Next" panose="020B0503020202020204" pitchFamily="34" charset="0"/>
            </a:endParaRPr>
          </a:p>
        </p:txBody>
      </p:sp>
      <p:pic>
        <p:nvPicPr>
          <p:cNvPr id="220" name="Inhaltsplatzhalter 6" descr="Inhaltsplatzhalt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960" y="1640046"/>
            <a:ext cx="4655858" cy="452596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97F2FE4-7407-1F45-8C1F-0D0289FA9CF0}"/>
              </a:ext>
            </a:extLst>
          </p:cNvPr>
          <p:cNvSpPr txBox="1"/>
          <p:nvPr/>
        </p:nvSpPr>
        <p:spPr>
          <a:xfrm>
            <a:off x="1087252" y="5796678"/>
            <a:ext cx="2679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Source: Fotolia_232657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15EA216-A97B-DC49-9F5B-8AAD59D9A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</p:spTree>
    <p:extLst>
      <p:ext uri="{BB962C8B-B14F-4D97-AF65-F5344CB8AC3E}">
        <p14:creationId xmlns:p14="http://schemas.microsoft.com/office/powerpoint/2010/main" val="133448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948ED1-1FCD-1E4F-90BB-018BCC308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>
                <a:solidFill>
                  <a:srgbClr val="7030A0"/>
                </a:solidFill>
                <a:latin typeface="Avenir Next" panose="020B0503020202020204" pitchFamily="34" charset="0"/>
              </a:rPr>
              <a:t>Brain-body </a:t>
            </a:r>
            <a:r>
              <a:rPr lang="de-DE" sz="40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coordination</a:t>
            </a:r>
            <a:endParaRPr lang="de-DE" sz="4000" dirty="0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F5BB534-818D-BF45-9B90-7F7F6AEAFA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5529B4-95C7-FD49-9498-5915BD69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</p:spTree>
    <p:extLst>
      <p:ext uri="{BB962C8B-B14F-4D97-AF65-F5344CB8AC3E}">
        <p14:creationId xmlns:p14="http://schemas.microsoft.com/office/powerpoint/2010/main" val="3294844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2CCF5F-B927-1248-88EE-C6C9BAF5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Exercises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for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head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-body-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eye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coordination</a:t>
            </a:r>
            <a:endParaRPr lang="de-DE" sz="3200" dirty="0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2D6127-CC56-5947-8FE7-7C40D704D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The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wrong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head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posture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will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change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entire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spine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in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long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run</a:t>
            </a:r>
            <a:endParaRPr lang="de-DE" sz="2400" dirty="0">
              <a:solidFill>
                <a:srgbClr val="7030A0"/>
              </a:solidFill>
              <a:latin typeface="Avenir Next" panose="020B0503020202020204" pitchFamily="34" charset="0"/>
            </a:endParaRPr>
          </a:p>
          <a:p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The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handedness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paired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with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eyes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so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eye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dominance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. </a:t>
            </a:r>
          </a:p>
          <a:p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A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left-hander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has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his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dominant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eye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on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left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(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target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eye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)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right-hander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has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right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eye</a:t>
            </a:r>
            <a:endParaRPr lang="de-DE" sz="2400" dirty="0">
              <a:solidFill>
                <a:srgbClr val="7030A0"/>
              </a:solidFill>
              <a:latin typeface="Avenir Next" panose="020B0503020202020204" pitchFamily="34" charset="0"/>
            </a:endParaRPr>
          </a:p>
          <a:p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If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a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left-hander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mainly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works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or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writes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with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his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right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, he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involuntarily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uses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to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observe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right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-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right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eye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-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that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usually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dominated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.</a:t>
            </a:r>
          </a:p>
          <a:p>
            <a:pPr marL="0" indent="0">
              <a:buNone/>
            </a:pPr>
            <a:endParaRPr lang="de-DE" sz="2400" dirty="0">
              <a:solidFill>
                <a:srgbClr val="7030A0"/>
              </a:solidFill>
              <a:latin typeface="Avenir Next" panose="020B0503020202020204" pitchFamily="34" charset="0"/>
            </a:endParaRPr>
          </a:p>
          <a:p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The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handedness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paired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with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eyes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so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eye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dominance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  </a:t>
            </a:r>
            <a:b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</a:br>
            <a:r>
              <a:rPr lang="de-DE" sz="1800" dirty="0">
                <a:solidFill>
                  <a:srgbClr val="7030A0"/>
                </a:solidFill>
                <a:latin typeface="Avenir Next" panose="020B0503020202020204" pitchFamily="34" charset="0"/>
              </a:rPr>
              <a:t>Source: </a:t>
            </a:r>
            <a:r>
              <a:rPr lang="de-DE" sz="1800" dirty="0" err="1">
                <a:solidFill>
                  <a:srgbClr val="7030A0"/>
                </a:solidFill>
              </a:rPr>
              <a:t>Helbert</a:t>
            </a:r>
            <a:r>
              <a:rPr lang="de-DE" sz="1800" dirty="0">
                <a:solidFill>
                  <a:srgbClr val="7030A0"/>
                </a:solidFill>
              </a:rPr>
              <a:t> S. (2016) </a:t>
            </a:r>
            <a:r>
              <a:rPr lang="de-DE" sz="1800" dirty="0" err="1">
                <a:solidFill>
                  <a:srgbClr val="7030A0"/>
                </a:solidFill>
              </a:rPr>
              <a:t>Lateralities</a:t>
            </a:r>
            <a:r>
              <a:rPr lang="de-DE" sz="1800" dirty="0">
                <a:solidFill>
                  <a:srgbClr val="7030A0"/>
                </a:solidFill>
              </a:rPr>
              <a:t> </a:t>
            </a:r>
            <a:r>
              <a:rPr lang="de-DE" sz="1800" dirty="0" err="1">
                <a:solidFill>
                  <a:srgbClr val="7030A0"/>
                </a:solidFill>
              </a:rPr>
              <a:t>and</a:t>
            </a:r>
            <a:r>
              <a:rPr lang="de-DE" sz="1800" dirty="0">
                <a:solidFill>
                  <a:srgbClr val="7030A0"/>
                </a:solidFill>
              </a:rPr>
              <a:t> </a:t>
            </a:r>
            <a:r>
              <a:rPr lang="de-DE" sz="1800" dirty="0" err="1">
                <a:solidFill>
                  <a:srgbClr val="7030A0"/>
                </a:solidFill>
              </a:rPr>
              <a:t>Asymmetries</a:t>
            </a:r>
            <a:r>
              <a:rPr lang="de-DE" sz="1800" dirty="0">
                <a:solidFill>
                  <a:srgbClr val="7030A0"/>
                </a:solidFill>
              </a:rPr>
              <a:t> </a:t>
            </a:r>
            <a:r>
              <a:rPr lang="de-DE" sz="1800" dirty="0" err="1">
                <a:solidFill>
                  <a:srgbClr val="7030A0"/>
                </a:solidFill>
              </a:rPr>
              <a:t>of</a:t>
            </a:r>
            <a:r>
              <a:rPr lang="de-DE" sz="1800" dirty="0">
                <a:solidFill>
                  <a:srgbClr val="7030A0"/>
                </a:solidFill>
              </a:rPr>
              <a:t> </a:t>
            </a:r>
            <a:r>
              <a:rPr lang="de-DE" sz="1800" dirty="0" err="1">
                <a:solidFill>
                  <a:srgbClr val="7030A0"/>
                </a:solidFill>
              </a:rPr>
              <a:t>the</a:t>
            </a:r>
            <a:r>
              <a:rPr lang="de-DE" sz="1800" dirty="0">
                <a:solidFill>
                  <a:srgbClr val="7030A0"/>
                </a:solidFill>
              </a:rPr>
              <a:t> </a:t>
            </a:r>
            <a:r>
              <a:rPr lang="de-DE" sz="1800" dirty="0" err="1">
                <a:solidFill>
                  <a:srgbClr val="7030A0"/>
                </a:solidFill>
              </a:rPr>
              <a:t>Orthostatic</a:t>
            </a:r>
            <a:r>
              <a:rPr lang="de-DE" sz="1800" dirty="0">
                <a:solidFill>
                  <a:srgbClr val="7030A0"/>
                </a:solidFill>
              </a:rPr>
              <a:t> </a:t>
            </a:r>
            <a:r>
              <a:rPr lang="de-DE" sz="1800" dirty="0" err="1">
                <a:solidFill>
                  <a:srgbClr val="7030A0"/>
                </a:solidFill>
              </a:rPr>
              <a:t>Posture</a:t>
            </a:r>
            <a:r>
              <a:rPr lang="de-DE" sz="1800" dirty="0">
                <a:solidFill>
                  <a:srgbClr val="7030A0"/>
                </a:solidFill>
              </a:rPr>
              <a:t>. </a:t>
            </a:r>
            <a:r>
              <a:rPr lang="de-DE" sz="1800" dirty="0" err="1">
                <a:solidFill>
                  <a:srgbClr val="7030A0"/>
                </a:solidFill>
              </a:rPr>
              <a:t>mtprehabJournal</a:t>
            </a:r>
            <a:r>
              <a:rPr lang="de-DE" sz="1800" dirty="0">
                <a:solidFill>
                  <a:srgbClr val="7030A0"/>
                </a:solidFill>
              </a:rPr>
              <a:t>. </a:t>
            </a:r>
            <a:br>
              <a:rPr lang="de-DE" sz="1800" dirty="0">
                <a:solidFill>
                  <a:srgbClr val="7030A0"/>
                </a:solidFill>
              </a:rPr>
            </a:br>
            <a:r>
              <a:rPr lang="de-DE" sz="1800" dirty="0">
                <a:solidFill>
                  <a:srgbClr val="7030A0"/>
                </a:solidFill>
              </a:rPr>
              <a:t>    14: 379-389. DOI: </a:t>
            </a:r>
            <a:r>
              <a:rPr lang="de-DE" sz="1800" dirty="0">
                <a:solidFill>
                  <a:srgbClr val="7030A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http://dx.doi.org/10.17784/mtprehabJournal.2016.'14.379</a:t>
            </a:r>
            <a:endParaRPr lang="de-DE" sz="1800" dirty="0">
              <a:solidFill>
                <a:srgbClr val="7030A0"/>
              </a:solidFill>
              <a:latin typeface="Avenir Next" panose="020B0503020202020204" pitchFamily="34" charset="0"/>
            </a:endParaRPr>
          </a:p>
          <a:p>
            <a:endParaRPr lang="de-DE" sz="2400" dirty="0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4C82C6F-FC2A-1E4E-9190-ED633326AFD0}"/>
              </a:ext>
            </a:extLst>
          </p:cNvPr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505833-284B-064B-9B5F-6C3820640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</p:spTree>
    <p:extLst>
      <p:ext uri="{BB962C8B-B14F-4D97-AF65-F5344CB8AC3E}">
        <p14:creationId xmlns:p14="http://schemas.microsoft.com/office/powerpoint/2010/main" val="269448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2CCF5F-B927-1248-88EE-C6C9BAF5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Head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posture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>
                <a:solidFill>
                  <a:srgbClr val="7030A0"/>
                </a:solidFill>
                <a:latin typeface="Avenir Next" panose="020B0503020202020204" pitchFamily="34" charset="0"/>
              </a:rPr>
              <a:t>eyes</a:t>
            </a:r>
            <a:endParaRPr lang="de-DE" sz="3200" dirty="0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2D6127-CC56-5947-8FE7-7C40D704D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049" y="1690688"/>
            <a:ext cx="6157456" cy="4129344"/>
          </a:xfrm>
        </p:spPr>
        <p:txBody>
          <a:bodyPr>
            <a:normAutofit lnSpcReduction="10000"/>
          </a:bodyPr>
          <a:lstStyle/>
          <a:p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Basics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learning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: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triangle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stability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when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practicing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hand-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eye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coordination</a:t>
            </a:r>
            <a:endParaRPr lang="de-DE" sz="2400" dirty="0">
              <a:solidFill>
                <a:srgbClr val="7030A0"/>
              </a:solidFill>
              <a:latin typeface="Avenir Next" panose="020B0503020202020204" pitchFamily="34" charset="0"/>
            </a:endParaRPr>
          </a:p>
          <a:p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triangle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stability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demanded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by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brain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dominance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experienced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safe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through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exercises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anchored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in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cerebellum</a:t>
            </a:r>
            <a:endParaRPr lang="de-DE" sz="2400" dirty="0">
              <a:solidFill>
                <a:srgbClr val="7030A0"/>
              </a:solidFill>
              <a:latin typeface="Avenir Next" panose="020B0503020202020204" pitchFamily="34" charset="0"/>
            </a:endParaRPr>
          </a:p>
          <a:p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dominant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eye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-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left-handed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left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eye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-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first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records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target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dominated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eye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then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indicates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distance</a:t>
            </a:r>
            <a:endParaRPr lang="de-DE" sz="2400" dirty="0">
              <a:solidFill>
                <a:srgbClr val="7030A0"/>
              </a:solidFill>
              <a:latin typeface="Avenir Next" panose="020B0503020202020204" pitchFamily="34" charset="0"/>
            </a:endParaRPr>
          </a:p>
          <a:p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this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happens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already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with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toddler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continues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until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awakened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age</a:t>
            </a:r>
            <a:endParaRPr lang="de-DE" sz="2400" dirty="0">
              <a:solidFill>
                <a:srgbClr val="7030A0"/>
              </a:solidFill>
              <a:latin typeface="Avenir Next" panose="020B0503020202020204" pitchFamily="34" charset="0"/>
            </a:endParaRPr>
          </a:p>
          <a:p>
            <a:endParaRPr lang="de-DE" sz="2400" dirty="0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4C82C6F-FC2A-1E4E-9190-ED633326AFD0}"/>
              </a:ext>
            </a:extLst>
          </p:cNvPr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505833-284B-064B-9B5F-6C3820640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  <p:pic>
        <p:nvPicPr>
          <p:cNvPr id="6" name="Bild 1" descr="Bild 1">
            <a:extLst>
              <a:ext uri="{FF2B5EF4-FFF2-40B4-BE49-F238E27FC236}">
                <a16:creationId xmlns:a16="http://schemas.microsoft.com/office/drawing/2014/main" id="{2832CE82-873F-9F42-8372-CF85E5690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505" y="1606290"/>
            <a:ext cx="4871649" cy="422601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721B2A0C-10BC-0D4C-BFCA-03C6BF96D4B3}"/>
              </a:ext>
            </a:extLst>
          </p:cNvPr>
          <p:cNvCxnSpPr/>
          <p:nvPr/>
        </p:nvCxnSpPr>
        <p:spPr>
          <a:xfrm>
            <a:off x="8153399" y="3546389"/>
            <a:ext cx="108000" cy="1445741"/>
          </a:xfrm>
          <a:prstGeom prst="straightConnector1">
            <a:avLst/>
          </a:prstGeom>
          <a:ln w="47625">
            <a:solidFill>
              <a:srgbClr val="00B0F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688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2CCF5F-B927-1248-88EE-C6C9BAF5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Triangle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stability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causes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shure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body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posture</a:t>
            </a:r>
            <a:endParaRPr lang="de-DE" sz="3200" dirty="0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4C82C6F-FC2A-1E4E-9190-ED633326AFD0}"/>
              </a:ext>
            </a:extLst>
          </p:cNvPr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505833-284B-064B-9B5F-6C3820640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  <p:pic>
        <p:nvPicPr>
          <p:cNvPr id="9" name="Inhaltsplatzhalter 8" descr="Inhaltsplatzhalter 8">
            <a:extLst>
              <a:ext uri="{FF2B5EF4-FFF2-40B4-BE49-F238E27FC236}">
                <a16:creationId xmlns:a16="http://schemas.microsoft.com/office/drawing/2014/main" id="{C063BC25-DB3F-A140-9EA4-66DEBF492C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" b="103"/>
          <a:stretch>
            <a:fillRect/>
          </a:stretch>
        </p:blipFill>
        <p:spPr>
          <a:xfrm>
            <a:off x="1981200" y="1542406"/>
            <a:ext cx="8229600" cy="45259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87341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2CCF5F-B927-1248-88EE-C6C9BAF5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Triangle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stability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</a:rPr>
              <a:t>ensures</a:t>
            </a:r>
            <a:r>
              <a:rPr lang="de-DE" sz="3200" dirty="0">
                <a:solidFill>
                  <a:srgbClr val="7030A0"/>
                </a:solidFill>
              </a:rPr>
              <a:t> </a:t>
            </a:r>
            <a:r>
              <a:rPr lang="de-DE" sz="3200" dirty="0" err="1">
                <a:solidFill>
                  <a:srgbClr val="7030A0"/>
                </a:solidFill>
              </a:rPr>
              <a:t>safe</a:t>
            </a:r>
            <a:r>
              <a:rPr lang="de-DE" sz="3200" dirty="0">
                <a:solidFill>
                  <a:srgbClr val="7030A0"/>
                </a:solidFill>
              </a:rPr>
              <a:t> </a:t>
            </a:r>
            <a:r>
              <a:rPr lang="de-DE" sz="3200" dirty="0" err="1">
                <a:solidFill>
                  <a:srgbClr val="7030A0"/>
                </a:solidFill>
              </a:rPr>
              <a:t>work</a:t>
            </a:r>
            <a:r>
              <a:rPr lang="de-DE" sz="3200" dirty="0">
                <a:solidFill>
                  <a:srgbClr val="7030A0"/>
                </a:solidFill>
              </a:rPr>
              <a:t> </a:t>
            </a:r>
            <a:r>
              <a:rPr lang="de-DE" sz="3200" dirty="0" err="1">
                <a:solidFill>
                  <a:srgbClr val="7030A0"/>
                </a:solidFill>
              </a:rPr>
              <a:t>processes</a:t>
            </a:r>
            <a:endParaRPr lang="de-DE" sz="3200" dirty="0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4C82C6F-FC2A-1E4E-9190-ED633326AFD0}"/>
              </a:ext>
            </a:extLst>
          </p:cNvPr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505833-284B-064B-9B5F-6C3820640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  <p:pic>
        <p:nvPicPr>
          <p:cNvPr id="6" name="Inhaltsplatzhalter 7" descr="Inhaltsplatzhalter 7">
            <a:extLst>
              <a:ext uri="{FF2B5EF4-FFF2-40B4-BE49-F238E27FC236}">
                <a16:creationId xmlns:a16="http://schemas.microsoft.com/office/drawing/2014/main" id="{59E6F55F-0B03-3A49-B3F2-A78558548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425" y="1516493"/>
            <a:ext cx="6851150" cy="45259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43042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2CCF5F-B927-1248-88EE-C6C9BAF5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Background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2D6127-CC56-5947-8FE7-7C40D704D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In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order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to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understand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posture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,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necessary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to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recognize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understand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cause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incorrect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posture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due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to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left-handedness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not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being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lived</a:t>
            </a:r>
            <a:endParaRPr lang="de-DE" sz="2400" dirty="0">
              <a:solidFill>
                <a:srgbClr val="7030A0"/>
              </a:solidFill>
              <a:latin typeface="Avenir Next" panose="020B0503020202020204" pitchFamily="34" charset="0"/>
            </a:endParaRPr>
          </a:p>
          <a:p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A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newborn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child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does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not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know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whether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right-handed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or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left-handed</a:t>
            </a:r>
            <a:endParaRPr lang="de-DE" sz="2400" dirty="0">
              <a:solidFill>
                <a:srgbClr val="7030A0"/>
              </a:solidFill>
              <a:latin typeface="Avenir Next" panose="020B0503020202020204" pitchFamily="34" charset="0"/>
            </a:endParaRPr>
          </a:p>
          <a:p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The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movement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patterns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educators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-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parents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,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nursery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school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school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-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influence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people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around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his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influence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its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idea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what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supposed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to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be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right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for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child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.</a:t>
            </a:r>
          </a:p>
          <a:p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The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problem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now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that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child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,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unlike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his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innate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movement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pattern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,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gets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used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to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a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wrong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pattern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,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which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usually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learned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in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numerous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small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large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accidents</a:t>
            </a:r>
            <a:endParaRPr lang="de-DE" sz="2400" dirty="0">
              <a:solidFill>
                <a:srgbClr val="7030A0"/>
              </a:solidFill>
              <a:latin typeface="Avenir Next" panose="020B0503020202020204" pitchFamily="34" charset="0"/>
            </a:endParaRPr>
          </a:p>
          <a:p>
            <a:pPr marL="0" indent="0">
              <a:buNone/>
            </a:pPr>
            <a:endParaRPr lang="de-DE" sz="2400" dirty="0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4C82C6F-FC2A-1E4E-9190-ED633326AFD0}"/>
              </a:ext>
            </a:extLst>
          </p:cNvPr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EC2611-5501-904E-80B0-5589A7E0E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01965" y="6403050"/>
            <a:ext cx="3970283" cy="223126"/>
          </a:xfrm>
        </p:spPr>
        <p:txBody>
          <a:bodyPr/>
          <a:lstStyle/>
          <a:p>
            <a:r>
              <a:rPr lang="de-DE"/>
              <a:t>©Hanns von Rolbeck, MD 2020
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1834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948ED1-1FCD-1E4F-90BB-018BCC308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70026"/>
            <a:ext cx="10515600" cy="2852737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rgbClr val="7030A0"/>
                </a:solidFill>
                <a:latin typeface="Avenir Next" panose="020B0503020202020204" pitchFamily="34" charset="0"/>
              </a:rPr>
              <a:t>Development </a:t>
            </a:r>
            <a:r>
              <a:rPr lang="de-DE" sz="40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40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4000" dirty="0" err="1">
                <a:solidFill>
                  <a:srgbClr val="7030A0"/>
                </a:solidFill>
                <a:latin typeface="Avenir Next" panose="020B0503020202020204" pitchFamily="34" charset="0"/>
              </a:rPr>
              <a:t>walking</a:t>
            </a:r>
            <a:endParaRPr lang="de-DE" sz="4000" dirty="0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F5BB534-818D-BF45-9B90-7F7F6AEAFA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>
                <a:solidFill>
                  <a:srgbClr val="7030A0"/>
                </a:solidFill>
                <a:latin typeface="Avenir Next" panose="020B0503020202020204" pitchFamily="34" charset="0"/>
              </a:rPr>
              <a:t>How</a:t>
            </a:r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 do </a:t>
            </a:r>
            <a:r>
              <a:rPr lang="de-DE" dirty="0" err="1">
                <a:solidFill>
                  <a:srgbClr val="7030A0"/>
                </a:solidFill>
                <a:latin typeface="Avenir Next" panose="020B0503020202020204" pitchFamily="34" charset="0"/>
              </a:rPr>
              <a:t>learn</a:t>
            </a:r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dirty="0" err="1">
                <a:solidFill>
                  <a:srgbClr val="7030A0"/>
                </a:solidFill>
                <a:latin typeface="Avenir Next" panose="020B0503020202020204" pitchFamily="34" charset="0"/>
              </a:rPr>
              <a:t>to</a:t>
            </a:r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dirty="0" err="1">
                <a:solidFill>
                  <a:srgbClr val="7030A0"/>
                </a:solidFill>
                <a:latin typeface="Avenir Next" panose="020B0503020202020204" pitchFamily="34" charset="0"/>
              </a:rPr>
              <a:t>walk</a:t>
            </a:r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?</a:t>
            </a:r>
            <a:b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</a:br>
            <a:r>
              <a:rPr lang="de-DE" dirty="0" err="1">
                <a:solidFill>
                  <a:srgbClr val="7030A0"/>
                </a:solidFill>
                <a:latin typeface="Avenir Next" panose="020B0503020202020204" pitchFamily="34" charset="0"/>
              </a:rPr>
              <a:t>Thousands</a:t>
            </a:r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dirty="0" err="1">
                <a:solidFill>
                  <a:srgbClr val="7030A0"/>
                </a:solidFill>
                <a:latin typeface="Avenir Next" panose="020B0503020202020204" pitchFamily="34" charset="0"/>
              </a:rPr>
              <a:t>steps</a:t>
            </a:r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dirty="0" err="1">
                <a:solidFill>
                  <a:srgbClr val="7030A0"/>
                </a:solidFill>
                <a:latin typeface="Avenir Next" panose="020B0503020202020204" pitchFamily="34" charset="0"/>
              </a:rPr>
              <a:t>dozens</a:t>
            </a:r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 falls per </a:t>
            </a:r>
            <a:r>
              <a:rPr lang="de-DE" dirty="0" err="1">
                <a:solidFill>
                  <a:srgbClr val="7030A0"/>
                </a:solidFill>
                <a:latin typeface="Avenir Next" panose="020B0503020202020204" pitchFamily="34" charset="0"/>
              </a:rPr>
              <a:t>day</a:t>
            </a:r>
            <a:endParaRPr lang="de-DE" dirty="0">
              <a:solidFill>
                <a:srgbClr val="7030A0"/>
              </a:solidFill>
              <a:latin typeface="Avenir Next" panose="020B0503020202020204" pitchFamily="34" charset="0"/>
            </a:endParaRPr>
          </a:p>
          <a:p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(Adolph Karen, 2015)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5529B4-95C7-FD49-9498-5915BD69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</p:spTree>
    <p:extLst>
      <p:ext uri="{BB962C8B-B14F-4D97-AF65-F5344CB8AC3E}">
        <p14:creationId xmlns:p14="http://schemas.microsoft.com/office/powerpoint/2010/main" val="1349670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FF7BD3-DE79-8341-82BC-5575E365D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Development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walking</a:t>
            </a:r>
            <a:endParaRPr lang="de-DE" sz="3200" dirty="0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F254872-CBA5-B04B-9B8D-12EE4F798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According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to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results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Bril</a:t>
            </a:r>
            <a:r>
              <a:rPr lang="de-DE" sz="2400" baseline="30000" dirty="0">
                <a:solidFill>
                  <a:srgbClr val="7030A0"/>
                </a:solidFill>
                <a:latin typeface="Avenir Next" panose="020B0503020202020204" pitchFamily="34" charset="0"/>
              </a:rPr>
              <a:t>1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,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there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a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greater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need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for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stabilization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in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children</a:t>
            </a:r>
            <a:endParaRPr lang="de-DE" sz="2400" dirty="0">
              <a:solidFill>
                <a:srgbClr val="7030A0"/>
              </a:solidFill>
              <a:latin typeface="Avenir Next" panose="020B0503020202020204" pitchFamily="34" charset="0"/>
            </a:endParaRPr>
          </a:p>
          <a:p>
            <a:pPr marL="0" indent="0">
              <a:buNone/>
            </a:pP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At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beginning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,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this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apparently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enables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them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to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design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COP curve</a:t>
            </a:r>
            <a:r>
              <a:rPr lang="de-DE" sz="2400" baseline="30000" dirty="0">
                <a:solidFill>
                  <a:srgbClr val="7030A0"/>
                </a:solidFill>
                <a:latin typeface="Avenir Next" panose="020B0503020202020204" pitchFamily="34" charset="0"/>
              </a:rPr>
              <a:t>2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close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to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longitudinal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axis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foot</a:t>
            </a:r>
            <a:endParaRPr lang="de-DE" sz="2400" dirty="0">
              <a:solidFill>
                <a:srgbClr val="7030A0"/>
              </a:solidFill>
              <a:latin typeface="Avenir Next" panose="020B0503020202020204" pitchFamily="34" charset="0"/>
            </a:endParaRPr>
          </a:p>
          <a:p>
            <a:pPr marL="0" indent="0">
              <a:buNone/>
            </a:pP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Body (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volume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)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development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,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age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,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foot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body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(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posture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)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development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have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a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significant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influence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on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rolling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behavior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feet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when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walking</a:t>
            </a:r>
            <a:endParaRPr lang="de-DE" sz="2400" dirty="0">
              <a:solidFill>
                <a:srgbClr val="7030A0"/>
              </a:solidFill>
              <a:latin typeface="Avenir Next" panose="020B0503020202020204" pitchFamily="34" charset="0"/>
            </a:endParaRPr>
          </a:p>
          <a:p>
            <a:pPr marL="0" indent="0">
              <a:buSzPts val="2400"/>
              <a:buNone/>
            </a:pPr>
            <a:endParaRPr lang="de-DE" sz="1800" dirty="0">
              <a:solidFill>
                <a:srgbClr val="7030A0"/>
              </a:solidFill>
              <a:latin typeface="Avenir Next" panose="020B0503020202020204" pitchFamily="34" charset="0"/>
            </a:endParaRPr>
          </a:p>
          <a:p>
            <a:pPr marL="0" indent="0">
              <a:buSzPts val="2400"/>
              <a:buNone/>
            </a:pPr>
            <a:r>
              <a:rPr lang="de-DE" sz="1800" dirty="0">
                <a:solidFill>
                  <a:srgbClr val="7030A0"/>
                </a:solidFill>
                <a:latin typeface="Avenir Next" panose="020B0503020202020204" pitchFamily="34" charset="0"/>
              </a:rPr>
              <a:t>Source:  1- </a:t>
            </a:r>
            <a:r>
              <a:rPr lang="de-DE" sz="1800" dirty="0" err="1">
                <a:solidFill>
                  <a:srgbClr val="7030A0"/>
                </a:solidFill>
                <a:latin typeface="Avenir Next" panose="020B0503020202020204" pitchFamily="34" charset="0"/>
              </a:rPr>
              <a:t>Bril</a:t>
            </a:r>
            <a:r>
              <a:rPr lang="de-DE" sz="1800" dirty="0">
                <a:solidFill>
                  <a:srgbClr val="7030A0"/>
                </a:solidFill>
                <a:latin typeface="Avenir Next" panose="020B0503020202020204" pitchFamily="34" charset="0"/>
              </a:rPr>
              <a:t> B, </a:t>
            </a:r>
            <a:r>
              <a:rPr lang="de-DE" sz="1800" dirty="0" err="1">
                <a:solidFill>
                  <a:srgbClr val="7030A0"/>
                </a:solidFill>
                <a:latin typeface="Avenir Next" panose="020B0503020202020204" pitchFamily="34" charset="0"/>
              </a:rPr>
              <a:t>Breniere</a:t>
            </a:r>
            <a:r>
              <a:rPr lang="de-DE" sz="1800" dirty="0">
                <a:solidFill>
                  <a:srgbClr val="7030A0"/>
                </a:solidFill>
                <a:latin typeface="Avenir Next" panose="020B0503020202020204" pitchFamily="34" charset="0"/>
              </a:rPr>
              <a:t> Y: </a:t>
            </a:r>
            <a:r>
              <a:rPr lang="de-DE" sz="18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Posture</a:t>
            </a:r>
            <a:r>
              <a:rPr lang="de-DE" sz="18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18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independent</a:t>
            </a:r>
            <a:r>
              <a:rPr lang="de-DE" sz="18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7030A0"/>
                </a:solidFill>
                <a:latin typeface="Avenir Next" panose="020B0503020202020204" pitchFamily="34" charset="0"/>
              </a:rPr>
              <a:t>locomotion</a:t>
            </a:r>
            <a:r>
              <a:rPr lang="de-DE" sz="1800" dirty="0">
                <a:solidFill>
                  <a:srgbClr val="7030A0"/>
                </a:solidFill>
                <a:latin typeface="Avenir Next" panose="020B0503020202020204" pitchFamily="34" charset="0"/>
              </a:rPr>
              <a:t> in </a:t>
            </a:r>
            <a:r>
              <a:rPr lang="de-DE" sz="18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early</a:t>
            </a:r>
            <a:r>
              <a:rPr lang="de-DE" sz="18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child</a:t>
            </a:r>
            <a:r>
              <a:rPr lang="de-DE" sz="1800" dirty="0">
                <a:solidFill>
                  <a:srgbClr val="7030A0"/>
                </a:solidFill>
                <a:latin typeface="Avenir Next" panose="020B0503020202020204" pitchFamily="34" charset="0"/>
              </a:rPr>
              <a:t>- </a:t>
            </a:r>
            <a:r>
              <a:rPr lang="de-DE" sz="18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hood</a:t>
            </a:r>
            <a:r>
              <a:rPr lang="de-DE" sz="1800" dirty="0">
                <a:solidFill>
                  <a:srgbClr val="7030A0"/>
                </a:solidFill>
                <a:latin typeface="Avenir Next" panose="020B0503020202020204" pitchFamily="34" charset="0"/>
              </a:rPr>
              <a:t>: Learning </a:t>
            </a:r>
            <a:r>
              <a:rPr lang="de-DE" sz="18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to</a:t>
            </a:r>
            <a:r>
              <a:rPr lang="de-DE" sz="18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7030A0"/>
                </a:solidFill>
                <a:latin typeface="Avenir Next" panose="020B0503020202020204" pitchFamily="34" charset="0"/>
              </a:rPr>
              <a:t>walk</a:t>
            </a:r>
            <a:r>
              <a:rPr lang="de-DE" sz="18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or</a:t>
            </a:r>
            <a:r>
              <a:rPr lang="de-DE" sz="18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7030A0"/>
                </a:solidFill>
                <a:latin typeface="Avenir Next" panose="020B0503020202020204" pitchFamily="34" charset="0"/>
              </a:rPr>
              <a:t>learning</a:t>
            </a:r>
            <a:r>
              <a:rPr lang="de-DE" sz="18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7030A0"/>
                </a:solidFill>
                <a:latin typeface="Avenir Next" panose="020B0503020202020204" pitchFamily="34" charset="0"/>
              </a:rPr>
              <a:t>dynamic</a:t>
            </a:r>
            <a:r>
              <a:rPr lang="de-DE" sz="18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postural</a:t>
            </a:r>
            <a:r>
              <a:rPr lang="de-DE" sz="18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control</a:t>
            </a:r>
            <a:r>
              <a:rPr lang="de-DE" sz="1800" dirty="0">
                <a:solidFill>
                  <a:srgbClr val="7030A0"/>
                </a:solidFill>
                <a:latin typeface="Avenir Next" panose="020B0503020202020204" pitchFamily="34" charset="0"/>
              </a:rPr>
              <a:t>?, in: </a:t>
            </a:r>
            <a:r>
              <a:rPr lang="de-DE" sz="18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Savelsbergh</a:t>
            </a:r>
            <a:r>
              <a:rPr lang="de-DE" sz="1800" dirty="0">
                <a:solidFill>
                  <a:srgbClr val="7030A0"/>
                </a:solidFill>
                <a:latin typeface="Avenir Next" panose="020B0503020202020204" pitchFamily="34" charset="0"/>
              </a:rPr>
              <a:t> G (</a:t>
            </a:r>
            <a:r>
              <a:rPr lang="de-DE" sz="18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Hrsg</a:t>
            </a:r>
            <a:r>
              <a:rPr lang="de-DE" sz="1800" dirty="0">
                <a:solidFill>
                  <a:srgbClr val="7030A0"/>
                </a:solidFill>
                <a:latin typeface="Avenir Next" panose="020B0503020202020204" pitchFamily="34" charset="0"/>
              </a:rPr>
              <a:t>): The </a:t>
            </a:r>
            <a:r>
              <a:rPr lang="de-DE" sz="1800" dirty="0" err="1">
                <a:solidFill>
                  <a:srgbClr val="7030A0"/>
                </a:solidFill>
                <a:latin typeface="Avenir Next" panose="020B0503020202020204" pitchFamily="34" charset="0"/>
              </a:rPr>
              <a:t>development</a:t>
            </a:r>
            <a:r>
              <a:rPr lang="de-DE" sz="18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18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coordination</a:t>
            </a:r>
            <a:r>
              <a:rPr lang="de-DE" sz="1800" dirty="0">
                <a:solidFill>
                  <a:srgbClr val="7030A0"/>
                </a:solidFill>
                <a:latin typeface="Avenir Next" panose="020B0503020202020204" pitchFamily="34" charset="0"/>
              </a:rPr>
              <a:t> in </a:t>
            </a:r>
            <a:r>
              <a:rPr lang="de-DE" sz="18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infancy</a:t>
            </a:r>
            <a:r>
              <a:rPr lang="de-DE" sz="1800" dirty="0">
                <a:solidFill>
                  <a:srgbClr val="7030A0"/>
                </a:solidFill>
                <a:latin typeface="Avenir Next" panose="020B0503020202020204" pitchFamily="34" charset="0"/>
              </a:rPr>
              <a:t>. North Holland, Amsterdam,1993, 337-358.</a:t>
            </a:r>
            <a:endParaRPr lang="de-DE" sz="1800" dirty="0"/>
          </a:p>
          <a:p>
            <a:pPr marL="0" indent="0">
              <a:buNone/>
            </a:pPr>
            <a:r>
              <a:rPr lang="de-DE" sz="1800" dirty="0">
                <a:solidFill>
                  <a:srgbClr val="7030A0"/>
                </a:solidFill>
                <a:latin typeface="Avenir Next" panose="020B0503020202020204" pitchFamily="34" charset="0"/>
              </a:rPr>
              <a:t>2  -COP: Center </a:t>
            </a:r>
            <a:r>
              <a:rPr lang="de-DE" sz="18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18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18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pressure</a:t>
            </a:r>
            <a:r>
              <a:rPr lang="de-DE" sz="1800" dirty="0">
                <a:solidFill>
                  <a:srgbClr val="7030A0"/>
                </a:solidFill>
                <a:latin typeface="Avenir Next" panose="020B0503020202020204" pitchFamily="34" charset="0"/>
              </a:rPr>
              <a:t>, plantar </a:t>
            </a:r>
            <a:r>
              <a:rPr lang="de-DE" sz="1800" dirty="0" err="1">
                <a:solidFill>
                  <a:srgbClr val="7030A0"/>
                </a:solidFill>
                <a:latin typeface="Avenir Next" panose="020B0503020202020204" pitchFamily="34" charset="0"/>
              </a:rPr>
              <a:t>focus</a:t>
            </a:r>
            <a:endParaRPr lang="de-DE" sz="1800" dirty="0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02DF5C2-6453-EB46-A389-1DDD283F7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</p:spTree>
    <p:extLst>
      <p:ext uri="{BB962C8B-B14F-4D97-AF65-F5344CB8AC3E}">
        <p14:creationId xmlns:p14="http://schemas.microsoft.com/office/powerpoint/2010/main" val="2560846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2CCF5F-B927-1248-88EE-C6C9BAF5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Head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posture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cervical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spine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2D6127-CC56-5947-8FE7-7C40D704D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There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are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constant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influences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in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daily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routine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school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or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professional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activities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on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physiological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postural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system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(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sitting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for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hours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at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school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,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unsuitable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work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place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, etc.)</a:t>
            </a:r>
          </a:p>
          <a:p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This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leads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to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a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new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, but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now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no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longer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physiological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posture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movement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pattern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adapted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to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situation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,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especially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if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a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wrong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handedness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or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has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to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be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lived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.</a:t>
            </a:r>
          </a:p>
          <a:p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In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long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run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,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these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situations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overwhelm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biological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system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local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or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generalized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overloads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develop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.</a:t>
            </a:r>
          </a:p>
          <a:p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The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necessary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incorrect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head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posture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in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particular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causes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a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long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-term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change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in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rotating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head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joints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C0 (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skull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base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) C1 (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atlas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)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C2 (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dens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axis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)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1D0AC4-B629-8F4E-A2CB-E59D0D1EC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</p:spTree>
    <p:extLst>
      <p:ext uri="{BB962C8B-B14F-4D97-AF65-F5344CB8AC3E}">
        <p14:creationId xmlns:p14="http://schemas.microsoft.com/office/powerpoint/2010/main" val="2963915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948ED1-1FCD-1E4F-90BB-018BCC308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70026"/>
            <a:ext cx="10515600" cy="2852737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rgbClr val="7030A0"/>
                </a:solidFill>
              </a:rPr>
              <a:t>Head </a:t>
            </a:r>
            <a:r>
              <a:rPr lang="de-DE" sz="4000" dirty="0" err="1">
                <a:solidFill>
                  <a:srgbClr val="7030A0"/>
                </a:solidFill>
              </a:rPr>
              <a:t>posture</a:t>
            </a:r>
            <a:r>
              <a:rPr lang="de-DE" sz="4000" dirty="0">
                <a:solidFill>
                  <a:srgbClr val="7030A0"/>
                </a:solidFill>
              </a:rPr>
              <a:t> </a:t>
            </a:r>
            <a:r>
              <a:rPr lang="de-DE" sz="4000" dirty="0" err="1">
                <a:solidFill>
                  <a:srgbClr val="7030A0"/>
                </a:solidFill>
              </a:rPr>
              <a:t>and</a:t>
            </a:r>
            <a:r>
              <a:rPr lang="de-DE" sz="4000" dirty="0">
                <a:solidFill>
                  <a:srgbClr val="7030A0"/>
                </a:solidFill>
              </a:rPr>
              <a:t> </a:t>
            </a:r>
            <a:r>
              <a:rPr lang="de-DE" sz="4000" dirty="0" err="1">
                <a:solidFill>
                  <a:srgbClr val="7030A0"/>
                </a:solidFill>
              </a:rPr>
              <a:t>eye</a:t>
            </a:r>
            <a:r>
              <a:rPr lang="de-DE" sz="4000" dirty="0">
                <a:solidFill>
                  <a:srgbClr val="7030A0"/>
                </a:solidFill>
              </a:rPr>
              <a:t> </a:t>
            </a:r>
            <a:r>
              <a:rPr lang="de-DE" sz="4000" dirty="0" err="1">
                <a:solidFill>
                  <a:srgbClr val="7030A0"/>
                </a:solidFill>
              </a:rPr>
              <a:t>coordination</a:t>
            </a:r>
            <a:endParaRPr lang="de-DE" sz="4000" dirty="0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F5BB534-818D-BF45-9B90-7F7F6AEAFA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5529B4-95C7-FD49-9498-5915BD69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</p:spTree>
    <p:extLst>
      <p:ext uri="{BB962C8B-B14F-4D97-AF65-F5344CB8AC3E}">
        <p14:creationId xmlns:p14="http://schemas.microsoft.com/office/powerpoint/2010/main" val="3899958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948ED1-1FCD-1E4F-90BB-018BCC308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70026"/>
            <a:ext cx="10515600" cy="2852737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rgbClr val="7030A0"/>
                </a:solidFill>
              </a:rPr>
              <a:t>Head </a:t>
            </a:r>
            <a:r>
              <a:rPr lang="de-DE" sz="4000" dirty="0" err="1">
                <a:solidFill>
                  <a:srgbClr val="7030A0"/>
                </a:solidFill>
              </a:rPr>
              <a:t>posture</a:t>
            </a:r>
            <a:r>
              <a:rPr lang="de-DE" sz="4000" dirty="0">
                <a:solidFill>
                  <a:srgbClr val="7030A0"/>
                </a:solidFill>
              </a:rPr>
              <a:t> </a:t>
            </a:r>
            <a:r>
              <a:rPr lang="de-DE" sz="4000" dirty="0" err="1">
                <a:solidFill>
                  <a:srgbClr val="7030A0"/>
                </a:solidFill>
              </a:rPr>
              <a:t>and</a:t>
            </a:r>
            <a:r>
              <a:rPr lang="de-DE" sz="4000" dirty="0">
                <a:solidFill>
                  <a:srgbClr val="7030A0"/>
                </a:solidFill>
              </a:rPr>
              <a:t> </a:t>
            </a:r>
            <a:r>
              <a:rPr lang="de-DE" sz="4000" dirty="0" err="1">
                <a:solidFill>
                  <a:srgbClr val="7030A0"/>
                </a:solidFill>
              </a:rPr>
              <a:t>spine</a:t>
            </a:r>
            <a:endParaRPr lang="de-DE" sz="4000" dirty="0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F5BB534-818D-BF45-9B90-7F7F6AEAFA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5529B4-95C7-FD49-9498-5915BD69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</p:spTree>
    <p:extLst>
      <p:ext uri="{BB962C8B-B14F-4D97-AF65-F5344CB8AC3E}">
        <p14:creationId xmlns:p14="http://schemas.microsoft.com/office/powerpoint/2010/main" val="48052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2CCF5F-B927-1248-88EE-C6C9BAF5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Head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posture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spine</a:t>
            </a:r>
            <a:endParaRPr lang="de-DE" sz="3200" dirty="0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2D6127-CC56-5947-8FE7-7C40D704D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The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wrong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head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posture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will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change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entire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spine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in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long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run</a:t>
            </a:r>
            <a:endParaRPr lang="de-DE" sz="2400" dirty="0">
              <a:solidFill>
                <a:srgbClr val="7030A0"/>
              </a:solidFill>
              <a:latin typeface="Avenir Next" panose="020B0503020202020204" pitchFamily="34" charset="0"/>
            </a:endParaRPr>
          </a:p>
          <a:p>
            <a:endParaRPr lang="de-DE" sz="2400" dirty="0">
              <a:solidFill>
                <a:srgbClr val="7030A0"/>
              </a:solidFill>
              <a:latin typeface="Avenir Next" panose="020B0503020202020204" pitchFamily="34" charset="0"/>
            </a:endParaRPr>
          </a:p>
          <a:p>
            <a:endParaRPr lang="de-DE" sz="2400" dirty="0">
              <a:solidFill>
                <a:srgbClr val="7030A0"/>
              </a:solidFill>
              <a:latin typeface="Avenir Next" panose="020B0503020202020204" pitchFamily="34" charset="0"/>
            </a:endParaRPr>
          </a:p>
          <a:p>
            <a:endParaRPr lang="de-DE" sz="2400" dirty="0">
              <a:solidFill>
                <a:srgbClr val="7030A0"/>
              </a:solidFill>
              <a:latin typeface="Avenir Next" panose="020B0503020202020204" pitchFamily="34" charset="0"/>
            </a:endParaRPr>
          </a:p>
          <a:p>
            <a:endParaRPr lang="de-DE" sz="2400" dirty="0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4C82C6F-FC2A-1E4E-9190-ED633326AFD0}"/>
              </a:ext>
            </a:extLst>
          </p:cNvPr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91DB08-6B2D-B047-A6E5-1C7594D49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</p:spTree>
    <p:extLst>
      <p:ext uri="{BB962C8B-B14F-4D97-AF65-F5344CB8AC3E}">
        <p14:creationId xmlns:p14="http://schemas.microsoft.com/office/powerpoint/2010/main" val="1847798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948ED1-1FCD-1E4F-90BB-018BCC308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70026"/>
            <a:ext cx="10515600" cy="2852737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rgbClr val="7030A0"/>
                </a:solidFill>
              </a:rPr>
              <a:t>Head </a:t>
            </a:r>
            <a:r>
              <a:rPr lang="de-DE" sz="4000" dirty="0" err="1">
                <a:solidFill>
                  <a:srgbClr val="7030A0"/>
                </a:solidFill>
              </a:rPr>
              <a:t>posture</a:t>
            </a:r>
            <a:r>
              <a:rPr lang="de-DE" sz="4000" dirty="0">
                <a:solidFill>
                  <a:srgbClr val="7030A0"/>
                </a:solidFill>
              </a:rPr>
              <a:t> </a:t>
            </a:r>
            <a:r>
              <a:rPr lang="de-DE" sz="4000" dirty="0" err="1">
                <a:solidFill>
                  <a:srgbClr val="7030A0"/>
                </a:solidFill>
              </a:rPr>
              <a:t>and</a:t>
            </a:r>
            <a:r>
              <a:rPr lang="de-DE" sz="4000" dirty="0">
                <a:solidFill>
                  <a:srgbClr val="7030A0"/>
                </a:solidFill>
              </a:rPr>
              <a:t> </a:t>
            </a:r>
            <a:r>
              <a:rPr lang="de-DE" sz="4000" dirty="0" err="1">
                <a:solidFill>
                  <a:srgbClr val="7030A0"/>
                </a:solidFill>
              </a:rPr>
              <a:t>Feet</a:t>
            </a:r>
            <a:endParaRPr lang="de-DE" sz="4000" dirty="0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F5BB534-818D-BF45-9B90-7F7F6AEAFA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5529B4-95C7-FD49-9498-5915BD69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</p:spTree>
    <p:extLst>
      <p:ext uri="{BB962C8B-B14F-4D97-AF65-F5344CB8AC3E}">
        <p14:creationId xmlns:p14="http://schemas.microsoft.com/office/powerpoint/2010/main" val="36157133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948ED1-1FCD-1E4F-90BB-018BCC308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70026"/>
            <a:ext cx="10515600" cy="2852737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rgbClr val="7030A0"/>
                </a:solidFill>
                <a:latin typeface="Avenir Next" panose="020B0503020202020204" pitchFamily="34" charset="0"/>
              </a:rPr>
              <a:t>Hands </a:t>
            </a:r>
            <a:r>
              <a:rPr lang="de-DE" sz="40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influence</a:t>
            </a:r>
            <a:r>
              <a:rPr lang="de-DE" sz="40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40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posture</a:t>
            </a:r>
            <a:endParaRPr lang="de-DE" sz="4000" dirty="0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F5BB534-818D-BF45-9B90-7F7F6AEAFA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5529B4-95C7-FD49-9498-5915BD69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</p:spTree>
    <p:extLst>
      <p:ext uri="{BB962C8B-B14F-4D97-AF65-F5344CB8AC3E}">
        <p14:creationId xmlns:p14="http://schemas.microsoft.com/office/powerpoint/2010/main" val="330385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  <a:gd name="connsiteX4" fmla="*/ 0 w 12188952"/>
              <a:gd name="connsiteY4" fmla="*/ 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927100" y="571500"/>
            <a:ext cx="5829300" cy="876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300"/>
              </a:lnSpc>
              <a:tabLst/>
            </a:pPr>
            <a:r>
              <a:rPr lang="en-US" altLang="zh-CN" sz="36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Messanlage</a:t>
            </a:r>
          </a:p>
          <a:p>
            <a:pPr>
              <a:lnSpc>
                <a:spcPts val="2500"/>
              </a:lnSpc>
              <a:tabLst/>
            </a:pP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Alle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Messung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erfolgten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mit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einer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Linkshänderin</a:t>
            </a:r>
          </a:p>
        </p:txBody>
      </p:sp>
    </p:spTree>
    <p:extLst>
      <p:ext uri="{BB962C8B-B14F-4D97-AF65-F5344CB8AC3E}">
        <p14:creationId xmlns:p14="http://schemas.microsoft.com/office/powerpoint/2010/main" val="2258999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222FB7-0026-BF47-B71A-94BAF7687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err="1">
                <a:solidFill>
                  <a:srgbClr val="7030A0"/>
                </a:solidFill>
              </a:rPr>
              <a:t>Rasterography</a:t>
            </a:r>
            <a:br>
              <a:rPr lang="de-DE" sz="4000" dirty="0">
                <a:solidFill>
                  <a:srgbClr val="7030A0"/>
                </a:solidFill>
              </a:rPr>
            </a:br>
            <a:r>
              <a:rPr lang="de-DE" sz="4000" dirty="0">
                <a:solidFill>
                  <a:srgbClr val="7030A0"/>
                </a:solidFill>
              </a:rPr>
              <a:t>Surface </a:t>
            </a:r>
            <a:r>
              <a:rPr lang="de-DE" sz="4000" dirty="0" err="1">
                <a:solidFill>
                  <a:srgbClr val="7030A0"/>
                </a:solidFill>
              </a:rPr>
              <a:t>measurement</a:t>
            </a:r>
            <a:r>
              <a:rPr lang="de-DE" sz="4000" dirty="0">
                <a:solidFill>
                  <a:srgbClr val="7030A0"/>
                </a:solidFill>
              </a:rPr>
              <a:t> </a:t>
            </a:r>
            <a:r>
              <a:rPr lang="de-DE" sz="4000" dirty="0" err="1">
                <a:solidFill>
                  <a:srgbClr val="7030A0"/>
                </a:solidFill>
              </a:rPr>
              <a:t>of</a:t>
            </a:r>
            <a:r>
              <a:rPr lang="de-DE" sz="4000" dirty="0">
                <a:solidFill>
                  <a:srgbClr val="7030A0"/>
                </a:solidFill>
              </a:rPr>
              <a:t> </a:t>
            </a:r>
            <a:r>
              <a:rPr lang="de-DE" sz="4000" dirty="0" err="1">
                <a:solidFill>
                  <a:srgbClr val="7030A0"/>
                </a:solidFill>
              </a:rPr>
              <a:t>the</a:t>
            </a:r>
            <a:r>
              <a:rPr lang="de-DE" sz="4000" dirty="0">
                <a:solidFill>
                  <a:srgbClr val="7030A0"/>
                </a:solidFill>
              </a:rPr>
              <a:t> </a:t>
            </a:r>
            <a:r>
              <a:rPr lang="de-DE" sz="4000" dirty="0" err="1">
                <a:solidFill>
                  <a:srgbClr val="7030A0"/>
                </a:solidFill>
              </a:rPr>
              <a:t>trunk</a:t>
            </a:r>
            <a:r>
              <a:rPr lang="de-DE" sz="4000" dirty="0">
                <a:solidFill>
                  <a:srgbClr val="7030A0"/>
                </a:solidFill>
              </a:rPr>
              <a:t> </a:t>
            </a:r>
            <a:br>
              <a:rPr lang="de-DE" sz="4000" dirty="0">
                <a:solidFill>
                  <a:srgbClr val="7030A0"/>
                </a:solidFill>
              </a:rPr>
            </a:br>
            <a:r>
              <a:rPr lang="de-DE" sz="4000" dirty="0" err="1">
                <a:solidFill>
                  <a:srgbClr val="7030A0"/>
                </a:solidFill>
              </a:rPr>
              <a:t>and</a:t>
            </a:r>
            <a:r>
              <a:rPr lang="de-DE" sz="4000" dirty="0">
                <a:solidFill>
                  <a:srgbClr val="7030A0"/>
                </a:solidFill>
              </a:rPr>
              <a:t> </a:t>
            </a:r>
            <a:r>
              <a:rPr lang="de-DE" sz="4000" dirty="0" err="1">
                <a:solidFill>
                  <a:srgbClr val="7030A0"/>
                </a:solidFill>
              </a:rPr>
              <a:t>lower</a:t>
            </a:r>
            <a:r>
              <a:rPr lang="de-DE" sz="4000" dirty="0">
                <a:solidFill>
                  <a:srgbClr val="7030A0"/>
                </a:solidFill>
              </a:rPr>
              <a:t> </a:t>
            </a:r>
            <a:r>
              <a:rPr lang="de-DE" sz="4000" dirty="0" err="1">
                <a:solidFill>
                  <a:srgbClr val="7030A0"/>
                </a:solidFill>
              </a:rPr>
              <a:t>extremities</a:t>
            </a:r>
            <a:br>
              <a:rPr lang="de-DE" dirty="0"/>
            </a:b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7F7609-9ACC-7541-BA3C-CC847F579F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B4025E6-0CF0-5E4A-9E63-AA7E146FA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</p:spTree>
    <p:extLst>
      <p:ext uri="{BB962C8B-B14F-4D97-AF65-F5344CB8AC3E}">
        <p14:creationId xmlns:p14="http://schemas.microsoft.com/office/powerpoint/2010/main" val="2665477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el 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660066"/>
                </a:solidFill>
              </a:defRPr>
            </a:lvl1pPr>
          </a:lstStyle>
          <a:p>
            <a:pPr algn="ctr"/>
            <a:r>
              <a:rPr lang="de-DE" dirty="0" err="1">
                <a:latin typeface="Avenir Next" panose="020B0503020202020204" pitchFamily="34" charset="0"/>
              </a:rPr>
              <a:t>Ambidextrous</a:t>
            </a:r>
            <a:r>
              <a:rPr lang="de-DE" dirty="0">
                <a:latin typeface="Avenir Next" panose="020B0503020202020204" pitchFamily="34" charset="0"/>
              </a:rPr>
              <a:t>?</a:t>
            </a:r>
            <a:endParaRPr dirty="0">
              <a:latin typeface="Avenir Next" panose="020B0503020202020204" pitchFamily="34" charset="0"/>
            </a:endParaRPr>
          </a:p>
        </p:txBody>
      </p:sp>
      <p:sp>
        <p:nvSpPr>
          <p:cNvPr id="139" name="Inhaltsplatzhalter 3"/>
          <p:cNvSpPr txBox="1">
            <a:spLocks noGrp="1"/>
          </p:cNvSpPr>
          <p:nvPr>
            <p:ph type="body" idx="1"/>
          </p:nvPr>
        </p:nvSpPr>
        <p:spPr>
          <a:xfrm>
            <a:off x="819807" y="1559243"/>
            <a:ext cx="10752083" cy="476535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00"/>
              </a:spcBef>
              <a:defRPr sz="2400">
                <a:solidFill>
                  <a:srgbClr val="660066"/>
                </a:solidFill>
              </a:defRPr>
            </a:pPr>
            <a:r>
              <a:rPr lang="de-DE" dirty="0" err="1">
                <a:latin typeface="Avenir Next" panose="020B0503020202020204" pitchFamily="34" charset="0"/>
              </a:rPr>
              <a:t>Attempts</a:t>
            </a:r>
            <a:r>
              <a:rPr lang="de-DE" dirty="0">
                <a:latin typeface="Avenir Next" panose="020B0503020202020204" pitchFamily="34" charset="0"/>
              </a:rPr>
              <a:t> in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first</a:t>
            </a:r>
            <a:r>
              <a:rPr lang="de-DE" dirty="0">
                <a:latin typeface="Avenir Next" panose="020B0503020202020204" pitchFamily="34" charset="0"/>
              </a:rPr>
              <a:t> half </a:t>
            </a:r>
            <a:r>
              <a:rPr lang="de-DE" dirty="0" err="1">
                <a:latin typeface="Avenir Next" panose="020B0503020202020204" pitchFamily="34" charset="0"/>
              </a:rPr>
              <a:t>of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20th </a:t>
            </a:r>
            <a:r>
              <a:rPr lang="de-DE" dirty="0" err="1">
                <a:latin typeface="Avenir Next" panose="020B0503020202020204" pitchFamily="34" charset="0"/>
              </a:rPr>
              <a:t>century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to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raise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children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to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symmetrical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ambidextrous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were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discontinued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without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desired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effect</a:t>
            </a:r>
            <a:endParaRPr lang="de-DE" dirty="0">
              <a:latin typeface="Avenir Next" panose="020B0503020202020204" pitchFamily="34" charset="0"/>
            </a:endParaRPr>
          </a:p>
          <a:p>
            <a:pPr>
              <a:spcBef>
                <a:spcPts val="500"/>
              </a:spcBef>
              <a:defRPr sz="2400">
                <a:solidFill>
                  <a:srgbClr val="660066"/>
                </a:solidFill>
              </a:defRPr>
            </a:pPr>
            <a:r>
              <a:rPr lang="de-DE" dirty="0">
                <a:latin typeface="Avenir Next" panose="020B0503020202020204" pitchFamily="34" charset="0"/>
              </a:rPr>
              <a:t>In </a:t>
            </a:r>
            <a:r>
              <a:rPr lang="de-DE" dirty="0" err="1">
                <a:latin typeface="Avenir Next" panose="020B0503020202020204" pitchFamily="34" charset="0"/>
              </a:rPr>
              <a:t>people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trained</a:t>
            </a:r>
            <a:r>
              <a:rPr lang="de-DE" dirty="0">
                <a:latin typeface="Avenir Next" panose="020B0503020202020204" pitchFamily="34" charset="0"/>
              </a:rPr>
              <a:t> on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right</a:t>
            </a:r>
            <a:r>
              <a:rPr lang="de-DE" dirty="0">
                <a:latin typeface="Avenir Next" panose="020B0503020202020204" pitchFamily="34" charset="0"/>
              </a:rPr>
              <a:t>, </a:t>
            </a:r>
            <a:r>
              <a:rPr lang="de-DE" dirty="0" err="1">
                <a:latin typeface="Avenir Next" panose="020B0503020202020204" pitchFamily="34" charset="0"/>
              </a:rPr>
              <a:t>some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areas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of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movement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increasingly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shifted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to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left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hemisphere</a:t>
            </a:r>
            <a:endParaRPr lang="de-DE" dirty="0">
              <a:latin typeface="Avenir Next" panose="020B0503020202020204" pitchFamily="34" charset="0"/>
            </a:endParaRPr>
          </a:p>
          <a:p>
            <a:pPr>
              <a:spcBef>
                <a:spcPts val="500"/>
              </a:spcBef>
              <a:defRPr sz="2400">
                <a:solidFill>
                  <a:srgbClr val="660066"/>
                </a:solidFill>
              </a:defRPr>
            </a:pPr>
            <a:r>
              <a:rPr lang="de-DE" dirty="0">
                <a:latin typeface="Avenir Next" panose="020B0503020202020204" pitchFamily="34" charset="0"/>
              </a:rPr>
              <a:t>The </a:t>
            </a:r>
            <a:r>
              <a:rPr lang="de-DE" dirty="0" err="1">
                <a:latin typeface="Avenir Next" panose="020B0503020202020204" pitchFamily="34" charset="0"/>
              </a:rPr>
              <a:t>higher</a:t>
            </a:r>
            <a:r>
              <a:rPr lang="de-DE" dirty="0">
                <a:latin typeface="Avenir Next" panose="020B0503020202020204" pitchFamily="34" charset="0"/>
              </a:rPr>
              <a:t>-level </a:t>
            </a:r>
            <a:r>
              <a:rPr lang="de-DE" dirty="0" err="1">
                <a:latin typeface="Avenir Next" panose="020B0503020202020204" pitchFamily="34" charset="0"/>
              </a:rPr>
              <a:t>regions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that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participate</a:t>
            </a:r>
            <a:r>
              <a:rPr lang="de-DE" dirty="0">
                <a:latin typeface="Avenir Next" panose="020B0503020202020204" pitchFamily="34" charset="0"/>
              </a:rPr>
              <a:t> in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planning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and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control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of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movements</a:t>
            </a:r>
            <a:r>
              <a:rPr lang="de-DE" dirty="0">
                <a:latin typeface="Avenir Next" panose="020B0503020202020204" pitchFamily="34" charset="0"/>
              </a:rPr>
              <a:t>, </a:t>
            </a:r>
            <a:r>
              <a:rPr lang="de-DE" dirty="0" err="1">
                <a:latin typeface="Avenir Next" panose="020B0503020202020204" pitchFamily="34" charset="0"/>
              </a:rPr>
              <a:t>however</a:t>
            </a:r>
            <a:r>
              <a:rPr lang="de-DE" dirty="0">
                <a:latin typeface="Avenir Next" panose="020B0503020202020204" pitchFamily="34" charset="0"/>
              </a:rPr>
              <a:t>, </a:t>
            </a:r>
            <a:r>
              <a:rPr lang="de-DE" dirty="0" err="1">
                <a:latin typeface="Avenir Next" panose="020B0503020202020204" pitchFamily="34" charset="0"/>
              </a:rPr>
              <a:t>remain</a:t>
            </a:r>
            <a:r>
              <a:rPr lang="de-DE" dirty="0">
                <a:latin typeface="Avenir Next" panose="020B0503020202020204" pitchFamily="34" charset="0"/>
              </a:rPr>
              <a:t> in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same </a:t>
            </a:r>
            <a:r>
              <a:rPr lang="de-DE" dirty="0" err="1">
                <a:latin typeface="Avenir Next" panose="020B0503020202020204" pitchFamily="34" charset="0"/>
              </a:rPr>
              <a:t>place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throughout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their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lives</a:t>
            </a:r>
            <a:r>
              <a:rPr lang="de-DE" dirty="0">
                <a:latin typeface="Avenir Next" panose="020B0503020202020204" pitchFamily="34" charset="0"/>
              </a:rPr>
              <a:t> (dominant </a:t>
            </a:r>
            <a:r>
              <a:rPr lang="de-DE" dirty="0" err="1">
                <a:latin typeface="Avenir Next" panose="020B0503020202020204" pitchFamily="34" charset="0"/>
              </a:rPr>
              <a:t>brain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side</a:t>
            </a:r>
            <a:r>
              <a:rPr lang="de-DE" dirty="0">
                <a:latin typeface="Avenir Next" panose="020B0503020202020204" pitchFamily="34" charset="0"/>
              </a:rPr>
              <a:t> on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right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if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you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are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lefthander</a:t>
            </a:r>
            <a:r>
              <a:rPr lang="de-DE" dirty="0">
                <a:latin typeface="Avenir Next" panose="020B0503020202020204" pitchFamily="34" charset="0"/>
              </a:rPr>
              <a:t>)</a:t>
            </a:r>
          </a:p>
          <a:p>
            <a:pPr>
              <a:spcBef>
                <a:spcPts val="500"/>
              </a:spcBef>
              <a:defRPr sz="2400">
                <a:solidFill>
                  <a:srgbClr val="660066"/>
                </a:solidFill>
              </a:defRPr>
            </a:pPr>
            <a:r>
              <a:rPr lang="de-DE" dirty="0" err="1">
                <a:latin typeface="Avenir Next" panose="020B0503020202020204" pitchFamily="34" charset="0"/>
              </a:rPr>
              <a:t>It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is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thus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possible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to</a:t>
            </a:r>
            <a:r>
              <a:rPr lang="de-DE" dirty="0">
                <a:latin typeface="Avenir Next" panose="020B0503020202020204" pitchFamily="34" charset="0"/>
              </a:rPr>
              <a:t> (</a:t>
            </a:r>
            <a:r>
              <a:rPr lang="de-DE" dirty="0" err="1">
                <a:latin typeface="Avenir Next" panose="020B0503020202020204" pitchFamily="34" charset="0"/>
              </a:rPr>
              <a:t>re</a:t>
            </a:r>
            <a:r>
              <a:rPr lang="de-DE" dirty="0">
                <a:latin typeface="Avenir Next" panose="020B0503020202020204" pitchFamily="34" charset="0"/>
              </a:rPr>
              <a:t>) </a:t>
            </a:r>
            <a:r>
              <a:rPr lang="de-DE" dirty="0" err="1">
                <a:latin typeface="Avenir Next" panose="020B0503020202020204" pitchFamily="34" charset="0"/>
              </a:rPr>
              <a:t>activate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left-handedness</a:t>
            </a:r>
            <a:r>
              <a:rPr lang="de-DE" dirty="0">
                <a:latin typeface="Avenir Next" panose="020B0503020202020204" pitchFamily="34" charset="0"/>
              </a:rPr>
              <a:t> in </a:t>
            </a:r>
            <a:r>
              <a:rPr lang="de-DE" dirty="0" err="1">
                <a:latin typeface="Avenir Next" panose="020B0503020202020204" pitchFamily="34" charset="0"/>
              </a:rPr>
              <a:t>any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phase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of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life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or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to</a:t>
            </a:r>
            <a:r>
              <a:rPr lang="de-DE" dirty="0">
                <a:latin typeface="Avenir Next" panose="020B0503020202020204" pitchFamily="34" charset="0"/>
              </a:rPr>
              <a:t> live </a:t>
            </a:r>
            <a:r>
              <a:rPr lang="de-DE" dirty="0" err="1">
                <a:latin typeface="Avenir Next" panose="020B0503020202020204" pitchFamily="34" charset="0"/>
              </a:rPr>
              <a:t>it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again</a:t>
            </a:r>
            <a:endParaRPr dirty="0">
              <a:latin typeface="Avenir Next" panose="020B0503020202020204" pitchFamily="34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BBD7A9F-2FE1-7140-A340-DEBB220D9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</p:spTree>
    <p:extLst>
      <p:ext uri="{BB962C8B-B14F-4D97-AF65-F5344CB8AC3E}">
        <p14:creationId xmlns:p14="http://schemas.microsoft.com/office/powerpoint/2010/main" val="27384811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DEC662-2FF7-AF4B-A342-8A7F7A3A8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Background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Rasterography</a:t>
            </a:r>
            <a:endParaRPr lang="de-DE" sz="3200" dirty="0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017CBD-A62B-D841-A4CA-21B0F1852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Raster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stereography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optical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measurement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analysis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surface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back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lower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extremities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</a:p>
          <a:p>
            <a:r>
              <a:rPr lang="de-DE" sz="2400" dirty="0">
                <a:solidFill>
                  <a:srgbClr val="7030A0"/>
                </a:solidFill>
              </a:rPr>
              <a:t>The </a:t>
            </a:r>
            <a:r>
              <a:rPr lang="de-DE" sz="2400" dirty="0" err="1">
                <a:solidFill>
                  <a:srgbClr val="7030A0"/>
                </a:solidFill>
              </a:rPr>
              <a:t>biomechanical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examination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procedure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is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part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of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the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standard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diagnostics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established</a:t>
            </a:r>
            <a:r>
              <a:rPr lang="de-DE" sz="2400" dirty="0">
                <a:solidFill>
                  <a:srgbClr val="7030A0"/>
                </a:solidFill>
              </a:rPr>
              <a:t> in </a:t>
            </a:r>
            <a:r>
              <a:rPr lang="de-DE" sz="2400" dirty="0" err="1">
                <a:solidFill>
                  <a:srgbClr val="7030A0"/>
                </a:solidFill>
              </a:rPr>
              <a:t>the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department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of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orthopedics</a:t>
            </a:r>
            <a:r>
              <a:rPr lang="de-DE" sz="2400" dirty="0">
                <a:solidFill>
                  <a:srgbClr val="7030A0"/>
                </a:solidFill>
              </a:rPr>
              <a:t>. </a:t>
            </a:r>
          </a:p>
          <a:p>
            <a:r>
              <a:rPr lang="de-DE" sz="2400" dirty="0" err="1">
                <a:solidFill>
                  <a:srgbClr val="7030A0"/>
                </a:solidFill>
              </a:rPr>
              <a:t>It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provides</a:t>
            </a:r>
            <a:r>
              <a:rPr lang="de-DE" sz="2400" dirty="0">
                <a:solidFill>
                  <a:srgbClr val="7030A0"/>
                </a:solidFill>
              </a:rPr>
              <a:t> a 3-dimensional </a:t>
            </a:r>
            <a:r>
              <a:rPr lang="de-DE" sz="2400" dirty="0" err="1">
                <a:solidFill>
                  <a:srgbClr val="7030A0"/>
                </a:solidFill>
              </a:rPr>
              <a:t>reconstruction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of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the</a:t>
            </a:r>
            <a:r>
              <a:rPr lang="de-DE" sz="2400" dirty="0">
                <a:solidFill>
                  <a:srgbClr val="7030A0"/>
                </a:solidFill>
              </a:rPr>
              <a:t> back </a:t>
            </a:r>
            <a:r>
              <a:rPr lang="de-DE" sz="2400" dirty="0" err="1">
                <a:solidFill>
                  <a:srgbClr val="7030A0"/>
                </a:solidFill>
              </a:rPr>
              <a:t>surface</a:t>
            </a:r>
            <a:r>
              <a:rPr lang="de-DE" sz="2400" dirty="0">
                <a:solidFill>
                  <a:srgbClr val="7030A0"/>
                </a:solidFill>
              </a:rPr>
              <a:t>, </a:t>
            </a:r>
            <a:r>
              <a:rPr lang="de-DE" sz="2400" dirty="0" err="1">
                <a:solidFill>
                  <a:srgbClr val="7030A0"/>
                </a:solidFill>
              </a:rPr>
              <a:t>line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graphics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of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the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course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of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the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spine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and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information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about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the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position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and</a:t>
            </a:r>
            <a:r>
              <a:rPr lang="de-DE" sz="2400" dirty="0">
                <a:solidFill>
                  <a:srgbClr val="7030A0"/>
                </a:solidFill>
              </a:rPr>
              <a:t> angle </a:t>
            </a:r>
            <a:r>
              <a:rPr lang="de-DE" sz="2400" dirty="0" err="1">
                <a:solidFill>
                  <a:srgbClr val="7030A0"/>
                </a:solidFill>
              </a:rPr>
              <a:t>of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the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pelvis</a:t>
            </a:r>
            <a:r>
              <a:rPr lang="de-DE" sz="2400" dirty="0">
                <a:solidFill>
                  <a:srgbClr val="7030A0"/>
                </a:solidFill>
              </a:rPr>
              <a:t>, </a:t>
            </a:r>
            <a:r>
              <a:rPr lang="de-DE" sz="2400" dirty="0" err="1">
                <a:solidFill>
                  <a:srgbClr val="7030A0"/>
                </a:solidFill>
              </a:rPr>
              <a:t>legs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and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feet</a:t>
            </a:r>
            <a:endParaRPr lang="de-DE" sz="2400" dirty="0">
              <a:solidFill>
                <a:srgbClr val="7030A0"/>
              </a:solidFill>
            </a:endParaRPr>
          </a:p>
          <a:p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Raster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stereography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therefore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suitable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for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functional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examinations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that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evaluate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effects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different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therapeutic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approaches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such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proprioceptive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or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static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insoles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,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bite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changes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,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corrections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in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case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ametropia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general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posture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corrections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without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radiation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.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FDE4330-1297-FA4F-9B60-7236B6B61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</p:spTree>
    <p:extLst>
      <p:ext uri="{BB962C8B-B14F-4D97-AF65-F5344CB8AC3E}">
        <p14:creationId xmlns:p14="http://schemas.microsoft.com/office/powerpoint/2010/main" val="1699408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C535C9-676F-074F-AE22-EED835315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What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is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measured</a:t>
            </a:r>
            <a:endParaRPr lang="de-DE" sz="3200" dirty="0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BF2C79-21A6-B642-A714-BA4B45A08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The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surface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back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lower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extremities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-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captured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in high-resolution,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three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-dimensional light-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optical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.</a:t>
            </a:r>
          </a:p>
          <a:p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Analyzes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course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spine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in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frontal, sagittal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transverse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planes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are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measured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displayed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.</a:t>
            </a:r>
          </a:p>
          <a:p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Other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biomechanical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parameters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such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kyphosis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/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lordosis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angle,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pelvic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/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shoulder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position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,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surface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rotation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, etc.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are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shown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in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comparison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with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reference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data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.</a:t>
            </a:r>
          </a:p>
          <a:p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Typical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areas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application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are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scoliosis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,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incorrect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posture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, leg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axis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asymmetry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,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craniomandibular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dysfunction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,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accident-related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incorrect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posture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screening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examinations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children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adolescents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.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2E6A5A-BB2E-3545-855E-E01180E57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</p:spTree>
    <p:extLst>
      <p:ext uri="{BB962C8B-B14F-4D97-AF65-F5344CB8AC3E}">
        <p14:creationId xmlns:p14="http://schemas.microsoft.com/office/powerpoint/2010/main" val="29119255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2F20F-D84E-BE48-9DEB-DCAE8115B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03F9BF2-56A1-4648-85FA-45796B643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  <p:pic>
        <p:nvPicPr>
          <p:cNvPr id="3073" name="Picture 1" descr="page3image38438544">
            <a:extLst>
              <a:ext uri="{FF2B5EF4-FFF2-40B4-BE49-F238E27FC236}">
                <a16:creationId xmlns:a16="http://schemas.microsoft.com/office/drawing/2014/main" id="{97D1EC44-1E8A-EC48-A856-33BE1D6D3F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439" y="365125"/>
            <a:ext cx="5566678" cy="586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4827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CAEF50-5D11-3D4F-A560-3E4C818CD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Back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mapper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system</a:t>
            </a:r>
            <a:endParaRPr lang="de-DE" sz="3200" dirty="0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3A3660-1EB9-264A-AE86-F39B62963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a raster-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stereographic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surface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measurement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.</a:t>
            </a:r>
          </a:p>
          <a:p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The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system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achieves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unprecedented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measurement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accuracy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through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dynamic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superimposition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several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stripe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images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(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phase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shift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process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with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24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exposures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in 0.5 sec.).</a:t>
            </a:r>
          </a:p>
          <a:p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The so-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called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active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triangulation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technology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precisely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captures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indifferent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surface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structures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analyzes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them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reliably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.</a:t>
            </a:r>
          </a:p>
          <a:p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BackMapper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can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be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excellently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integrated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into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existing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practice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through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automated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measurement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protocols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, a computer-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controlled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height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adjustment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with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patient-specific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memory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function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its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small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space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requirement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(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camera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-patient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distance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: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only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1.35m).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EC87BEE-3768-2B49-A6B3-66053EC19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</p:spTree>
    <p:extLst>
      <p:ext uri="{BB962C8B-B14F-4D97-AF65-F5344CB8AC3E}">
        <p14:creationId xmlns:p14="http://schemas.microsoft.com/office/powerpoint/2010/main" val="2130329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BB9276-FF0E-DF49-B8FD-C8FA009EC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Software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more</a:t>
            </a:r>
            <a:endParaRPr lang="de-DE" sz="3200" dirty="0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85BCCB-74AF-464A-8723-F74546825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>
                <a:solidFill>
                  <a:srgbClr val="7030A0"/>
                </a:solidFill>
              </a:rPr>
              <a:t>The user-</a:t>
            </a:r>
            <a:r>
              <a:rPr lang="de-DE" sz="2400" dirty="0" err="1">
                <a:solidFill>
                  <a:srgbClr val="7030A0"/>
                </a:solidFill>
              </a:rPr>
              <a:t>friendly</a:t>
            </a:r>
            <a:r>
              <a:rPr lang="de-DE" sz="2400" dirty="0">
                <a:solidFill>
                  <a:srgbClr val="7030A0"/>
                </a:solidFill>
              </a:rPr>
              <a:t> Windows </a:t>
            </a:r>
            <a:r>
              <a:rPr lang="de-DE" sz="2400" dirty="0" err="1">
                <a:solidFill>
                  <a:srgbClr val="7030A0"/>
                </a:solidFill>
              </a:rPr>
              <a:t>software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is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installed</a:t>
            </a:r>
            <a:r>
              <a:rPr lang="de-DE" sz="2400" dirty="0">
                <a:solidFill>
                  <a:srgbClr val="7030A0"/>
                </a:solidFill>
              </a:rPr>
              <a:t> on a </a:t>
            </a:r>
            <a:r>
              <a:rPr lang="de-DE" sz="2400" dirty="0" err="1">
                <a:solidFill>
                  <a:srgbClr val="7030A0"/>
                </a:solidFill>
              </a:rPr>
              <a:t>standard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computer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and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is</a:t>
            </a:r>
            <a:r>
              <a:rPr lang="de-DE" sz="2400" dirty="0">
                <a:solidFill>
                  <a:srgbClr val="7030A0"/>
                </a:solidFill>
              </a:rPr>
              <a:t> network-</a:t>
            </a:r>
            <a:r>
              <a:rPr lang="de-DE" sz="2400" dirty="0" err="1">
                <a:solidFill>
                  <a:srgbClr val="7030A0"/>
                </a:solidFill>
              </a:rPr>
              <a:t>compatible</a:t>
            </a:r>
            <a:r>
              <a:rPr lang="de-DE" sz="2400" dirty="0">
                <a:solidFill>
                  <a:srgbClr val="7030A0"/>
                </a:solidFill>
              </a:rPr>
              <a:t> due </a:t>
            </a:r>
            <a:r>
              <a:rPr lang="de-DE" sz="2400" dirty="0" err="1">
                <a:solidFill>
                  <a:srgbClr val="7030A0"/>
                </a:solidFill>
              </a:rPr>
              <a:t>to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its</a:t>
            </a:r>
            <a:r>
              <a:rPr lang="de-DE" sz="2400" dirty="0">
                <a:solidFill>
                  <a:srgbClr val="7030A0"/>
                </a:solidFill>
              </a:rPr>
              <a:t> modern </a:t>
            </a:r>
            <a:r>
              <a:rPr lang="de-DE" sz="2400" dirty="0" err="1">
                <a:solidFill>
                  <a:srgbClr val="7030A0"/>
                </a:solidFill>
              </a:rPr>
              <a:t>architecture</a:t>
            </a:r>
            <a:r>
              <a:rPr lang="de-DE" sz="2400" dirty="0">
                <a:solidFill>
                  <a:srgbClr val="7030A0"/>
                </a:solidFill>
              </a:rPr>
              <a:t>.</a:t>
            </a:r>
          </a:p>
          <a:p>
            <a:r>
              <a:rPr lang="de-DE" sz="2400" dirty="0">
                <a:solidFill>
                  <a:srgbClr val="7030A0"/>
                </a:solidFill>
              </a:rPr>
              <a:t>In </a:t>
            </a:r>
            <a:r>
              <a:rPr lang="de-DE" sz="2400" dirty="0" err="1">
                <a:solidFill>
                  <a:srgbClr val="7030A0"/>
                </a:solidFill>
              </a:rPr>
              <a:t>addition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to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the</a:t>
            </a:r>
            <a:r>
              <a:rPr lang="de-DE" sz="2400" dirty="0">
                <a:solidFill>
                  <a:srgbClr val="7030A0"/>
                </a:solidFill>
              </a:rPr>
              <a:t> classic </a:t>
            </a:r>
            <a:r>
              <a:rPr lang="de-DE" sz="2400" dirty="0" err="1">
                <a:solidFill>
                  <a:srgbClr val="7030A0"/>
                </a:solidFill>
              </a:rPr>
              <a:t>surface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measurement</a:t>
            </a:r>
            <a:r>
              <a:rPr lang="de-DE" sz="2400" dirty="0">
                <a:solidFill>
                  <a:srgbClr val="7030A0"/>
                </a:solidFill>
              </a:rPr>
              <a:t>, </a:t>
            </a:r>
            <a:r>
              <a:rPr lang="de-DE" sz="2400" dirty="0" err="1">
                <a:solidFill>
                  <a:srgbClr val="7030A0"/>
                </a:solidFill>
              </a:rPr>
              <a:t>the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BackMapper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system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offers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numerous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other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medically</a:t>
            </a:r>
            <a:r>
              <a:rPr lang="de-DE" sz="2400" dirty="0">
                <a:solidFill>
                  <a:srgbClr val="7030A0"/>
                </a:solidFill>
              </a:rPr>
              <a:t> relevant </a:t>
            </a:r>
            <a:r>
              <a:rPr lang="de-DE" sz="2400" dirty="0" err="1">
                <a:solidFill>
                  <a:srgbClr val="7030A0"/>
                </a:solidFill>
              </a:rPr>
              <a:t>additions</a:t>
            </a:r>
            <a:r>
              <a:rPr lang="de-DE" sz="2400" dirty="0">
                <a:solidFill>
                  <a:srgbClr val="7030A0"/>
                </a:solidFill>
              </a:rPr>
              <a:t>. This </a:t>
            </a:r>
            <a:r>
              <a:rPr lang="de-DE" sz="2400" dirty="0" err="1">
                <a:solidFill>
                  <a:srgbClr val="7030A0"/>
                </a:solidFill>
              </a:rPr>
              <a:t>includes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measuring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the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cervical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spine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mobility</a:t>
            </a:r>
            <a:r>
              <a:rPr lang="de-DE" sz="2400" dirty="0">
                <a:solidFill>
                  <a:srgbClr val="7030A0"/>
                </a:solidFill>
              </a:rPr>
              <a:t>, </a:t>
            </a:r>
            <a:r>
              <a:rPr lang="de-DE" sz="2400" dirty="0" err="1">
                <a:solidFill>
                  <a:srgbClr val="7030A0"/>
                </a:solidFill>
              </a:rPr>
              <a:t>carrying</a:t>
            </a:r>
            <a:r>
              <a:rPr lang="de-DE" sz="2400" dirty="0">
                <a:solidFill>
                  <a:srgbClr val="7030A0"/>
                </a:solidFill>
              </a:rPr>
              <a:t> out </a:t>
            </a:r>
            <a:r>
              <a:rPr lang="de-DE" sz="2400" dirty="0" err="1">
                <a:solidFill>
                  <a:srgbClr val="7030A0"/>
                </a:solidFill>
              </a:rPr>
              <a:t>active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and</a:t>
            </a:r>
            <a:r>
              <a:rPr lang="de-DE" sz="2400" dirty="0">
                <a:solidFill>
                  <a:srgbClr val="7030A0"/>
                </a:solidFill>
              </a:rPr>
              <a:t> passive </a:t>
            </a:r>
            <a:r>
              <a:rPr lang="de-DE" sz="2400" dirty="0" err="1">
                <a:solidFill>
                  <a:srgbClr val="7030A0"/>
                </a:solidFill>
              </a:rPr>
              <a:t>function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tests</a:t>
            </a:r>
            <a:r>
              <a:rPr lang="de-DE" sz="2400" dirty="0">
                <a:solidFill>
                  <a:srgbClr val="7030A0"/>
                </a:solidFill>
              </a:rPr>
              <a:t> (Trendelenburg, </a:t>
            </a:r>
            <a:r>
              <a:rPr lang="de-DE" sz="2400" dirty="0" err="1">
                <a:solidFill>
                  <a:srgbClr val="7030A0"/>
                </a:solidFill>
              </a:rPr>
              <a:t>Matthiass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and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others</a:t>
            </a:r>
            <a:r>
              <a:rPr lang="de-DE" sz="2400" dirty="0">
                <a:solidFill>
                  <a:srgbClr val="7030A0"/>
                </a:solidFill>
              </a:rPr>
              <a:t>), </a:t>
            </a:r>
            <a:r>
              <a:rPr lang="de-DE" sz="2400" dirty="0" err="1">
                <a:solidFill>
                  <a:srgbClr val="7030A0"/>
                </a:solidFill>
              </a:rPr>
              <a:t>integrating</a:t>
            </a:r>
            <a:r>
              <a:rPr lang="de-DE" sz="2400" dirty="0">
                <a:solidFill>
                  <a:srgbClr val="7030A0"/>
                </a:solidFill>
              </a:rPr>
              <a:t> X-</a:t>
            </a:r>
            <a:r>
              <a:rPr lang="de-DE" sz="2400" dirty="0" err="1">
                <a:solidFill>
                  <a:srgbClr val="7030A0"/>
                </a:solidFill>
              </a:rPr>
              <a:t>rays</a:t>
            </a:r>
            <a:r>
              <a:rPr lang="de-DE" sz="2400" dirty="0">
                <a:solidFill>
                  <a:srgbClr val="7030A0"/>
                </a:solidFill>
              </a:rPr>
              <a:t>, </a:t>
            </a:r>
            <a:r>
              <a:rPr lang="de-DE" sz="2400" dirty="0" err="1">
                <a:solidFill>
                  <a:srgbClr val="7030A0"/>
                </a:solidFill>
              </a:rPr>
              <a:t>pedobarography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with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heel</a:t>
            </a:r>
            <a:r>
              <a:rPr lang="de-DE" sz="2400" dirty="0">
                <a:solidFill>
                  <a:srgbClr val="7030A0"/>
                </a:solidFill>
              </a:rPr>
              <a:t> angle </a:t>
            </a:r>
            <a:r>
              <a:rPr lang="de-DE" sz="2400" dirty="0" err="1">
                <a:solidFill>
                  <a:srgbClr val="7030A0"/>
                </a:solidFill>
              </a:rPr>
              <a:t>analysis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and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thermography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to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localize</a:t>
            </a:r>
            <a:r>
              <a:rPr lang="de-DE" sz="2400" dirty="0">
                <a:solidFill>
                  <a:srgbClr val="7030A0"/>
                </a:solidFill>
              </a:rPr>
              <a:t> hyper- </a:t>
            </a:r>
            <a:r>
              <a:rPr lang="de-DE" sz="2400" dirty="0" err="1">
                <a:solidFill>
                  <a:srgbClr val="7030A0"/>
                </a:solidFill>
              </a:rPr>
              <a:t>and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hypothermia</a:t>
            </a:r>
            <a:r>
              <a:rPr lang="de-DE" sz="2400" dirty="0">
                <a:solidFill>
                  <a:srgbClr val="7030A0"/>
                </a:solidFill>
              </a:rPr>
              <a:t>.</a:t>
            </a:r>
          </a:p>
          <a:p>
            <a:r>
              <a:rPr lang="de-DE" sz="2400" dirty="0">
                <a:solidFill>
                  <a:srgbClr val="7030A0"/>
                </a:solidFill>
              </a:rPr>
              <a:t>The different 3D </a:t>
            </a:r>
            <a:r>
              <a:rPr lang="de-DE" sz="2400" dirty="0" err="1">
                <a:solidFill>
                  <a:srgbClr val="7030A0"/>
                </a:solidFill>
              </a:rPr>
              <a:t>representations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can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be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faded</a:t>
            </a:r>
            <a:r>
              <a:rPr lang="de-DE" sz="2400" dirty="0">
                <a:solidFill>
                  <a:srgbClr val="7030A0"/>
                </a:solidFill>
              </a:rPr>
              <a:t> out </a:t>
            </a:r>
            <a:r>
              <a:rPr lang="de-DE" sz="2400" dirty="0" err="1">
                <a:solidFill>
                  <a:srgbClr val="7030A0"/>
                </a:solidFill>
              </a:rPr>
              <a:t>and</a:t>
            </a:r>
            <a:r>
              <a:rPr lang="de-DE" sz="2400" dirty="0">
                <a:solidFill>
                  <a:srgbClr val="7030A0"/>
                </a:solidFill>
              </a:rPr>
              <a:t>, </a:t>
            </a:r>
            <a:r>
              <a:rPr lang="de-DE" sz="2400" dirty="0" err="1">
                <a:solidFill>
                  <a:srgbClr val="7030A0"/>
                </a:solidFill>
              </a:rPr>
              <a:t>if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desired</a:t>
            </a:r>
            <a:r>
              <a:rPr lang="de-DE" sz="2400" dirty="0">
                <a:solidFill>
                  <a:srgbClr val="7030A0"/>
                </a:solidFill>
              </a:rPr>
              <a:t>, </a:t>
            </a:r>
            <a:r>
              <a:rPr lang="de-DE" sz="2400" dirty="0" err="1">
                <a:solidFill>
                  <a:srgbClr val="7030A0"/>
                </a:solidFill>
              </a:rPr>
              <a:t>demonstrated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to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the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patient</a:t>
            </a:r>
            <a:r>
              <a:rPr lang="de-DE" sz="2400" dirty="0">
                <a:solidFill>
                  <a:srgbClr val="7030A0"/>
                </a:solidFill>
              </a:rPr>
              <a:t> in "real" 3D </a:t>
            </a:r>
            <a:r>
              <a:rPr lang="de-DE" sz="2400" dirty="0" err="1">
                <a:solidFill>
                  <a:srgbClr val="7030A0"/>
                </a:solidFill>
              </a:rPr>
              <a:t>resolution</a:t>
            </a:r>
            <a:r>
              <a:rPr lang="de-DE" sz="2400" dirty="0">
                <a:solidFill>
                  <a:srgbClr val="7030A0"/>
                </a:solidFill>
              </a:rPr>
              <a:t>.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9F49BDF-AC73-3245-AECF-BF975F607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</p:spTree>
    <p:extLst>
      <p:ext uri="{BB962C8B-B14F-4D97-AF65-F5344CB8AC3E}">
        <p14:creationId xmlns:p14="http://schemas.microsoft.com/office/powerpoint/2010/main" val="1782117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D2A28D-0865-584D-BF1A-F1C502C43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BD7EBA-7E8A-5D40-BE3E-83A5E63A1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>
                <a:solidFill>
                  <a:srgbClr val="7030A0"/>
                </a:solidFill>
              </a:rPr>
              <a:t>Dynamic </a:t>
            </a:r>
            <a:r>
              <a:rPr lang="de-DE" sz="2400" dirty="0" err="1">
                <a:solidFill>
                  <a:srgbClr val="7030A0"/>
                </a:solidFill>
              </a:rPr>
              <a:t>raster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stereography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with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outstanding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measurement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accuracy</a:t>
            </a:r>
            <a:r>
              <a:rPr lang="de-DE" sz="2400" dirty="0">
                <a:solidFill>
                  <a:srgbClr val="7030A0"/>
                </a:solidFill>
              </a:rPr>
              <a:t> (20 x </a:t>
            </a:r>
            <a:r>
              <a:rPr lang="de-DE" sz="2400" dirty="0" err="1">
                <a:solidFill>
                  <a:srgbClr val="7030A0"/>
                </a:solidFill>
              </a:rPr>
              <a:t>higher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than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static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technology</a:t>
            </a:r>
            <a:r>
              <a:rPr lang="de-DE" sz="2400" dirty="0">
                <a:solidFill>
                  <a:srgbClr val="7030A0"/>
                </a:solidFill>
              </a:rPr>
              <a:t>)</a:t>
            </a:r>
          </a:p>
          <a:p>
            <a:r>
              <a:rPr lang="de-DE" sz="2400" dirty="0">
                <a:solidFill>
                  <a:srgbClr val="7030A0"/>
                </a:solidFill>
              </a:rPr>
              <a:t>Measurement </a:t>
            </a:r>
            <a:r>
              <a:rPr lang="de-DE" sz="2400" dirty="0" err="1">
                <a:solidFill>
                  <a:srgbClr val="7030A0"/>
                </a:solidFill>
              </a:rPr>
              <a:t>of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the</a:t>
            </a:r>
            <a:r>
              <a:rPr lang="de-DE" sz="2400" dirty="0">
                <a:solidFill>
                  <a:srgbClr val="7030A0"/>
                </a:solidFill>
              </a:rPr>
              <a:t> back </a:t>
            </a:r>
            <a:r>
              <a:rPr lang="de-DE" sz="2400" dirty="0" err="1">
                <a:solidFill>
                  <a:srgbClr val="7030A0"/>
                </a:solidFill>
              </a:rPr>
              <a:t>and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legs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with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automated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data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analysis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including</a:t>
            </a:r>
            <a:r>
              <a:rPr lang="de-DE" sz="2400" dirty="0">
                <a:solidFill>
                  <a:srgbClr val="7030A0"/>
                </a:solidFill>
              </a:rPr>
              <a:t> all relevant </a:t>
            </a:r>
            <a:r>
              <a:rPr lang="de-DE" sz="2400" dirty="0" err="1">
                <a:solidFill>
                  <a:srgbClr val="7030A0"/>
                </a:solidFill>
              </a:rPr>
              <a:t>parameters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and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reference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value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comparison</a:t>
            </a:r>
            <a:endParaRPr lang="de-DE" sz="2400" dirty="0">
              <a:solidFill>
                <a:srgbClr val="7030A0"/>
              </a:solidFill>
            </a:endParaRPr>
          </a:p>
          <a:p>
            <a:r>
              <a:rPr lang="de-DE" sz="2400" dirty="0">
                <a:solidFill>
                  <a:srgbClr val="7030A0"/>
                </a:solidFill>
              </a:rPr>
              <a:t>Measurement </a:t>
            </a:r>
            <a:r>
              <a:rPr lang="de-DE" sz="2400" dirty="0" err="1">
                <a:solidFill>
                  <a:srgbClr val="7030A0"/>
                </a:solidFill>
              </a:rPr>
              <a:t>of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the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lower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extremities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for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the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analysis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of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misalignments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of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the</a:t>
            </a:r>
            <a:r>
              <a:rPr lang="de-DE" sz="2400" dirty="0">
                <a:solidFill>
                  <a:srgbClr val="7030A0"/>
                </a:solidFill>
              </a:rPr>
              <a:t> leg </a:t>
            </a:r>
            <a:r>
              <a:rPr lang="de-DE" sz="2400" dirty="0" err="1">
                <a:solidFill>
                  <a:srgbClr val="7030A0"/>
                </a:solidFill>
              </a:rPr>
              <a:t>axes</a:t>
            </a:r>
            <a:endParaRPr lang="de-DE" sz="2400" dirty="0">
              <a:solidFill>
                <a:srgbClr val="7030A0"/>
              </a:solidFill>
            </a:endParaRPr>
          </a:p>
          <a:p>
            <a:r>
              <a:rPr lang="de-DE" sz="2400" dirty="0">
                <a:solidFill>
                  <a:srgbClr val="7030A0"/>
                </a:solidFill>
              </a:rPr>
              <a:t>Time </a:t>
            </a:r>
            <a:r>
              <a:rPr lang="de-DE" sz="2400" dirty="0" err="1">
                <a:solidFill>
                  <a:srgbClr val="7030A0"/>
                </a:solidFill>
              </a:rPr>
              <a:t>required</a:t>
            </a:r>
            <a:r>
              <a:rPr lang="de-DE" sz="2400" dirty="0">
                <a:solidFill>
                  <a:srgbClr val="7030A0"/>
                </a:solidFill>
              </a:rPr>
              <a:t>: 5-10 min., </a:t>
            </a:r>
            <a:r>
              <a:rPr lang="de-DE" sz="2400" dirty="0" err="1">
                <a:solidFill>
                  <a:srgbClr val="7030A0"/>
                </a:solidFill>
              </a:rPr>
              <a:t>Delegable</a:t>
            </a:r>
            <a:endParaRPr lang="de-DE" sz="2400" dirty="0">
              <a:solidFill>
                <a:srgbClr val="7030A0"/>
              </a:solidFill>
            </a:endParaRPr>
          </a:p>
          <a:p>
            <a:r>
              <a:rPr lang="de-DE" sz="2400" dirty="0">
                <a:solidFill>
                  <a:srgbClr val="7030A0"/>
                </a:solidFill>
              </a:rPr>
              <a:t>Small </a:t>
            </a:r>
            <a:r>
              <a:rPr lang="de-DE" sz="2400" dirty="0" err="1">
                <a:solidFill>
                  <a:srgbClr val="7030A0"/>
                </a:solidFill>
              </a:rPr>
              <a:t>space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requirement</a:t>
            </a:r>
            <a:r>
              <a:rPr lang="de-DE" sz="2400" dirty="0">
                <a:solidFill>
                  <a:srgbClr val="7030A0"/>
                </a:solidFill>
              </a:rPr>
              <a:t>: </a:t>
            </a:r>
            <a:r>
              <a:rPr lang="de-DE" sz="2400" dirty="0" err="1">
                <a:solidFill>
                  <a:srgbClr val="7030A0"/>
                </a:solidFill>
              </a:rPr>
              <a:t>only</a:t>
            </a:r>
            <a:r>
              <a:rPr lang="de-DE" sz="2400" dirty="0">
                <a:solidFill>
                  <a:srgbClr val="7030A0"/>
                </a:solidFill>
              </a:rPr>
              <a:t> 1.35 m </a:t>
            </a:r>
            <a:r>
              <a:rPr lang="de-DE" sz="2400" dirty="0" err="1">
                <a:solidFill>
                  <a:srgbClr val="7030A0"/>
                </a:solidFill>
              </a:rPr>
              <a:t>camera</a:t>
            </a:r>
            <a:r>
              <a:rPr lang="de-DE" sz="2400" dirty="0">
                <a:solidFill>
                  <a:srgbClr val="7030A0"/>
                </a:solidFill>
              </a:rPr>
              <a:t>-patient </a:t>
            </a:r>
            <a:r>
              <a:rPr lang="de-DE" sz="2400" dirty="0" err="1">
                <a:solidFill>
                  <a:srgbClr val="7030A0"/>
                </a:solidFill>
              </a:rPr>
              <a:t>distance</a:t>
            </a:r>
            <a:endParaRPr lang="de-DE" sz="2400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78ECBD-246A-7E4B-B7BA-7CE8DC50D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©Hanns von </a:t>
            </a:r>
            <a:r>
              <a:rPr lang="de-DE" dirty="0" err="1"/>
              <a:t>Rolbeck</a:t>
            </a:r>
            <a:r>
              <a:rPr lang="de-DE" dirty="0"/>
              <a:t>, MD 2020
</a:t>
            </a:r>
          </a:p>
        </p:txBody>
      </p:sp>
    </p:spTree>
    <p:extLst>
      <p:ext uri="{BB962C8B-B14F-4D97-AF65-F5344CB8AC3E}">
        <p14:creationId xmlns:p14="http://schemas.microsoft.com/office/powerpoint/2010/main" val="38679823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2C7F74-0D08-0747-97D2-C7C067901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Different 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display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options</a:t>
            </a:r>
            <a:endParaRPr lang="de-DE" sz="3200" dirty="0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08403B3-6697-1544-9684-16C91370E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  <p:pic>
        <p:nvPicPr>
          <p:cNvPr id="4098" name="Picture 2" descr="page3image55184224">
            <a:extLst>
              <a:ext uri="{FF2B5EF4-FFF2-40B4-BE49-F238E27FC236}">
                <a16:creationId xmlns:a16="http://schemas.microsoft.com/office/drawing/2014/main" id="{ECE7C533-5CBA-204A-AB68-44C63C8D57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98" y="1720960"/>
            <a:ext cx="10577949" cy="438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0237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398FA9-BE61-D84D-8571-A51A42D4B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err="1">
                <a:solidFill>
                  <a:srgbClr val="7030A0"/>
                </a:solidFill>
              </a:rPr>
              <a:t>PedoScan</a:t>
            </a:r>
            <a:endParaRPr lang="de-DE" sz="3200" dirty="0">
              <a:solidFill>
                <a:srgbClr val="7030A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BE4C68-0048-BF44-9D02-596D26AE9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Pedobarography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measuring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plate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including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dongle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software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for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analysis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static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dynamic</a:t>
            </a:r>
            <a:endParaRPr lang="de-DE" sz="2400" dirty="0">
              <a:solidFill>
                <a:srgbClr val="7030A0"/>
              </a:solidFill>
              <a:latin typeface="Avenir Next" panose="020B0503020202020204" pitchFamily="34" charset="0"/>
            </a:endParaRPr>
          </a:p>
          <a:p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Power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distribution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underfoot</a:t>
            </a:r>
            <a:endParaRPr lang="de-DE" sz="2400" dirty="0">
              <a:solidFill>
                <a:srgbClr val="7030A0"/>
              </a:solidFill>
              <a:latin typeface="Avenir Next" panose="020B0503020202020204" pitchFamily="34" charset="0"/>
            </a:endParaRPr>
          </a:p>
          <a:p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Automatic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storage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measurement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results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documentation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in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BackMapper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software</a:t>
            </a:r>
            <a:endParaRPr lang="de-DE" sz="2400" dirty="0">
              <a:solidFill>
                <a:srgbClr val="7030A0"/>
              </a:solidFill>
              <a:latin typeface="Avenir Next" panose="020B0503020202020204" pitchFamily="34" charset="0"/>
            </a:endParaRPr>
          </a:p>
          <a:p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Assessment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foot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function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,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posture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balance</a:t>
            </a:r>
            <a:endParaRPr lang="de-DE" sz="2400" dirty="0">
              <a:solidFill>
                <a:srgbClr val="7030A0"/>
              </a:solidFill>
              <a:latin typeface="Avenir Next" panose="020B0503020202020204" pitchFamily="34" charset="0"/>
            </a:endParaRPr>
          </a:p>
          <a:p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Time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required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: 1-2 min.,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Delegable</a:t>
            </a:r>
            <a:endParaRPr lang="de-DE" sz="2400" dirty="0">
              <a:solidFill>
                <a:srgbClr val="7030A0"/>
              </a:solidFill>
              <a:latin typeface="Avenir Next" panose="020B0503020202020204" pitchFamily="34" charset="0"/>
            </a:endParaRPr>
          </a:p>
          <a:p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Simultaneous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recording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during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back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measurement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A34D79-369C-FA40-9B52-9361F801A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</p:spTree>
    <p:extLst>
      <p:ext uri="{BB962C8B-B14F-4D97-AF65-F5344CB8AC3E}">
        <p14:creationId xmlns:p14="http://schemas.microsoft.com/office/powerpoint/2010/main" val="2731212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7AFE80-3C60-B049-893D-8B252699F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					</a:t>
            </a:r>
            <a:r>
              <a:rPr lang="de-DE" sz="3200" dirty="0" err="1">
                <a:solidFill>
                  <a:srgbClr val="7030A0"/>
                </a:solidFill>
              </a:rPr>
              <a:t>PedoSan</a:t>
            </a:r>
            <a:r>
              <a:rPr lang="de-DE" sz="3200" dirty="0">
                <a:solidFill>
                  <a:srgbClr val="7030A0"/>
                </a:solidFill>
              </a:rPr>
              <a:t> </a:t>
            </a:r>
            <a:r>
              <a:rPr lang="de-DE" sz="3200" dirty="0" err="1">
                <a:solidFill>
                  <a:srgbClr val="7030A0"/>
                </a:solidFill>
              </a:rPr>
              <a:t>Camera</a:t>
            </a:r>
            <a:r>
              <a:rPr lang="de-DE" sz="3200" dirty="0">
                <a:solidFill>
                  <a:srgbClr val="7030A0"/>
                </a:solidFill>
              </a:rPr>
              <a:t> </a:t>
            </a:r>
            <a:r>
              <a:rPr lang="de-DE" sz="3200" dirty="0" err="1">
                <a:solidFill>
                  <a:srgbClr val="7030A0"/>
                </a:solidFill>
              </a:rPr>
              <a:t>and</a:t>
            </a:r>
            <a:r>
              <a:rPr lang="de-DE" sz="3200" dirty="0">
                <a:solidFill>
                  <a:srgbClr val="7030A0"/>
                </a:solidFill>
              </a:rPr>
              <a:t> Plate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4684B2F-10B5-9240-A668-B0D4D6347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  <p:pic>
        <p:nvPicPr>
          <p:cNvPr id="2050" name="Picture 2" descr="page5image55190672">
            <a:extLst>
              <a:ext uri="{FF2B5EF4-FFF2-40B4-BE49-F238E27FC236}">
                <a16:creationId xmlns:a16="http://schemas.microsoft.com/office/drawing/2014/main" id="{ABC56F2C-F84B-4546-ACF5-34AD622EA6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315" y="1847850"/>
            <a:ext cx="576648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age5image55188592">
            <a:extLst>
              <a:ext uri="{FF2B5EF4-FFF2-40B4-BE49-F238E27FC236}">
                <a16:creationId xmlns:a16="http://schemas.microsoft.com/office/drawing/2014/main" id="{918EC28B-78EF-6647-BFAF-0476891AB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371" y="58191"/>
            <a:ext cx="5225116" cy="418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5259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948BC7-A617-3E44-86A6-DAEB58D14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Presentation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results</a:t>
            </a:r>
            <a:endParaRPr lang="de-DE" sz="3200" dirty="0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18B609-0C74-8F4B-8FB2-D841A0AAB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>
            <a:normAutofit/>
          </a:bodyPr>
          <a:lstStyle/>
          <a:p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Clear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printout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all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important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images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parameters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on 1 DinA4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sheet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,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can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be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customized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with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address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/ logo</a:t>
            </a:r>
          </a:p>
          <a:p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Before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after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documentation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with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numerical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graphic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comparative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representation</a:t>
            </a:r>
            <a:endParaRPr lang="de-DE" sz="2400" dirty="0">
              <a:solidFill>
                <a:srgbClr val="7030A0"/>
              </a:solidFill>
              <a:latin typeface="Avenir Next" panose="020B0503020202020204" pitchFamily="34" charset="0"/>
            </a:endParaRPr>
          </a:p>
          <a:p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Large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variety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models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for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every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application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(stand, wall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mobile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systems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,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electrically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or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manually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adjustable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)</a:t>
            </a:r>
          </a:p>
          <a:p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Highest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quality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standard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hardware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software</a:t>
            </a:r>
            <a:endParaRPr lang="de-DE" sz="2400" dirty="0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F3D95B3-1632-D849-93F4-F6E1FF116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</p:spTree>
    <p:extLst>
      <p:ext uri="{BB962C8B-B14F-4D97-AF65-F5344CB8AC3E}">
        <p14:creationId xmlns:p14="http://schemas.microsoft.com/office/powerpoint/2010/main" val="3849623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el 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660066"/>
                </a:solidFill>
              </a:defRPr>
            </a:lvl1pPr>
          </a:lstStyle>
          <a:p>
            <a:pPr algn="ctr"/>
            <a:r>
              <a:rPr lang="de-DE" dirty="0" err="1">
                <a:latin typeface="Avenir Next" panose="020B0503020202020204" pitchFamily="34" charset="0"/>
              </a:rPr>
              <a:t>Ambidextrous</a:t>
            </a:r>
            <a:r>
              <a:rPr lang="de-DE" dirty="0">
                <a:latin typeface="Avenir Next" panose="020B0503020202020204" pitchFamily="34" charset="0"/>
              </a:rPr>
              <a:t> - </a:t>
            </a:r>
            <a:r>
              <a:rPr lang="de-DE" dirty="0" err="1">
                <a:latin typeface="Avenir Next" panose="020B0503020202020204" pitchFamily="34" charset="0"/>
              </a:rPr>
              <a:t>more</a:t>
            </a:r>
            <a:endParaRPr dirty="0">
              <a:latin typeface="Avenir Next" panose="020B0503020202020204" pitchFamily="34" charset="0"/>
            </a:endParaRPr>
          </a:p>
        </p:txBody>
      </p:sp>
      <p:sp>
        <p:nvSpPr>
          <p:cNvPr id="139" name="Inhaltsplatzhalter 3"/>
          <p:cNvSpPr txBox="1">
            <a:spLocks noGrp="1"/>
          </p:cNvSpPr>
          <p:nvPr>
            <p:ph type="body" idx="1"/>
          </p:nvPr>
        </p:nvSpPr>
        <p:spPr>
          <a:xfrm>
            <a:off x="798786" y="1559243"/>
            <a:ext cx="10783614" cy="476535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00"/>
              </a:spcBef>
              <a:defRPr sz="2400">
                <a:solidFill>
                  <a:srgbClr val="660066"/>
                </a:solidFill>
              </a:defRPr>
            </a:pPr>
            <a:r>
              <a:rPr lang="de-DE" dirty="0">
                <a:latin typeface="Avenir Next" panose="020B0503020202020204" pitchFamily="34" charset="0"/>
              </a:rPr>
              <a:t>Brain </a:t>
            </a:r>
            <a:r>
              <a:rPr lang="de-DE" dirty="0" err="1">
                <a:latin typeface="Avenir Next" panose="020B0503020202020204" pitchFamily="34" charset="0"/>
              </a:rPr>
              <a:t>areas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for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planning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and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control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showed</a:t>
            </a:r>
            <a:r>
              <a:rPr lang="de-DE" dirty="0">
                <a:latin typeface="Avenir Next" panose="020B0503020202020204" pitchFamily="34" charset="0"/>
              </a:rPr>
              <a:t> a </a:t>
            </a:r>
            <a:r>
              <a:rPr lang="de-DE" dirty="0" err="1">
                <a:latin typeface="Avenir Next" panose="020B0503020202020204" pitchFamily="34" charset="0"/>
              </a:rPr>
              <a:t>preferred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activation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of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their</a:t>
            </a:r>
            <a:r>
              <a:rPr lang="de-DE" dirty="0">
                <a:latin typeface="Avenir Next" panose="020B0503020202020204" pitchFamily="34" charset="0"/>
              </a:rPr>
              <a:t> dominant, </a:t>
            </a:r>
            <a:r>
              <a:rPr lang="de-DE" dirty="0" err="1">
                <a:latin typeface="Avenir Next" panose="020B0503020202020204" pitchFamily="34" charset="0"/>
              </a:rPr>
              <a:t>right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hemisphere</a:t>
            </a:r>
            <a:r>
              <a:rPr lang="de-DE" dirty="0">
                <a:latin typeface="Avenir Next" panose="020B0503020202020204" pitchFamily="34" charset="0"/>
              </a:rPr>
              <a:t>, in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case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of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retrained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left-handers</a:t>
            </a:r>
            <a:r>
              <a:rPr lang="de-DE" dirty="0">
                <a:latin typeface="Avenir Next" panose="020B0503020202020204" pitchFamily="34" charset="0"/>
              </a:rPr>
              <a:t>, </a:t>
            </a:r>
            <a:r>
              <a:rPr lang="de-DE" dirty="0" err="1">
                <a:latin typeface="Avenir Next" panose="020B0503020202020204" pitchFamily="34" charset="0"/>
              </a:rPr>
              <a:t>despite</a:t>
            </a:r>
            <a:r>
              <a:rPr lang="de-DE" dirty="0">
                <a:latin typeface="Avenir Next" panose="020B0503020202020204" pitchFamily="34" charset="0"/>
              </a:rPr>
              <a:t> intensive "</a:t>
            </a:r>
            <a:r>
              <a:rPr lang="de-DE" dirty="0" err="1">
                <a:latin typeface="Avenir Next" panose="020B0503020202020204" pitchFamily="34" charset="0"/>
              </a:rPr>
              <a:t>retraining</a:t>
            </a:r>
            <a:r>
              <a:rPr lang="de-DE" dirty="0">
                <a:latin typeface="Avenir Next" panose="020B0503020202020204" pitchFamily="34" charset="0"/>
              </a:rPr>
              <a:t>"</a:t>
            </a:r>
          </a:p>
          <a:p>
            <a:pPr>
              <a:spcBef>
                <a:spcPts val="500"/>
              </a:spcBef>
              <a:defRPr sz="2400">
                <a:solidFill>
                  <a:srgbClr val="660066"/>
                </a:solidFill>
              </a:defRPr>
            </a:pPr>
            <a:r>
              <a:rPr lang="de-DE" dirty="0" err="1">
                <a:latin typeface="Avenir Next" panose="020B0503020202020204" pitchFamily="34" charset="0"/>
              </a:rPr>
              <a:t>It</a:t>
            </a:r>
            <a:r>
              <a:rPr lang="de-DE" dirty="0">
                <a:latin typeface="Avenir Next" panose="020B0503020202020204" pitchFamily="34" charset="0"/>
              </a:rPr>
              <a:t> was irrelevant </a:t>
            </a:r>
            <a:r>
              <a:rPr lang="de-DE" dirty="0" err="1">
                <a:latin typeface="Avenir Next" panose="020B0503020202020204" pitchFamily="34" charset="0"/>
              </a:rPr>
              <a:t>whether</a:t>
            </a:r>
            <a:r>
              <a:rPr lang="de-DE" dirty="0">
                <a:latin typeface="Avenir Next" panose="020B0503020202020204" pitchFamily="34" charset="0"/>
              </a:rPr>
              <a:t> an </a:t>
            </a:r>
            <a:r>
              <a:rPr lang="de-DE" dirty="0" err="1">
                <a:latin typeface="Avenir Next" panose="020B0503020202020204" pitchFamily="34" charset="0"/>
              </a:rPr>
              <a:t>activity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or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work</a:t>
            </a:r>
            <a:r>
              <a:rPr lang="de-DE" dirty="0">
                <a:latin typeface="Avenir Next" panose="020B0503020202020204" pitchFamily="34" charset="0"/>
              </a:rPr>
              <a:t> was </a:t>
            </a:r>
            <a:r>
              <a:rPr lang="de-DE" dirty="0" err="1">
                <a:latin typeface="Avenir Next" panose="020B0503020202020204" pitchFamily="34" charset="0"/>
              </a:rPr>
              <a:t>carried</a:t>
            </a:r>
            <a:r>
              <a:rPr lang="de-DE" dirty="0">
                <a:latin typeface="Avenir Next" panose="020B0503020202020204" pitchFamily="34" charset="0"/>
              </a:rPr>
              <a:t> out </a:t>
            </a:r>
            <a:r>
              <a:rPr lang="de-DE" dirty="0" err="1">
                <a:latin typeface="Avenir Next" panose="020B0503020202020204" pitchFamily="34" charset="0"/>
              </a:rPr>
              <a:t>with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right</a:t>
            </a:r>
            <a:r>
              <a:rPr lang="de-DE" dirty="0">
                <a:latin typeface="Avenir Next" panose="020B0503020202020204" pitchFamily="34" charset="0"/>
              </a:rPr>
              <a:t>,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left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or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with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both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hands</a:t>
            </a:r>
            <a:endParaRPr lang="de-DE" dirty="0">
              <a:latin typeface="Avenir Next" panose="020B0503020202020204" pitchFamily="34" charset="0"/>
            </a:endParaRPr>
          </a:p>
          <a:p>
            <a:pPr>
              <a:spcBef>
                <a:spcPts val="500"/>
              </a:spcBef>
              <a:defRPr sz="2400">
                <a:solidFill>
                  <a:srgbClr val="660066"/>
                </a:solidFill>
              </a:defRPr>
            </a:pPr>
            <a:r>
              <a:rPr lang="de-DE" dirty="0">
                <a:latin typeface="Avenir Next" panose="020B0503020202020204" pitchFamily="34" charset="0"/>
              </a:rPr>
              <a:t>These </a:t>
            </a:r>
            <a:r>
              <a:rPr lang="de-DE" dirty="0" err="1">
                <a:latin typeface="Avenir Next" panose="020B0503020202020204" pitchFamily="34" charset="0"/>
              </a:rPr>
              <a:t>right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hemispherical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areas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are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even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more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active</a:t>
            </a:r>
            <a:r>
              <a:rPr lang="de-DE" dirty="0">
                <a:latin typeface="Avenir Next" panose="020B0503020202020204" pitchFamily="34" charset="0"/>
              </a:rPr>
              <a:t> in </a:t>
            </a:r>
            <a:r>
              <a:rPr lang="de-DE" dirty="0" err="1">
                <a:latin typeface="Avenir Next" panose="020B0503020202020204" pitchFamily="34" charset="0"/>
              </a:rPr>
              <a:t>retrained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lefties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than</a:t>
            </a:r>
            <a:r>
              <a:rPr lang="de-DE" dirty="0">
                <a:latin typeface="Avenir Next" panose="020B0503020202020204" pitchFamily="34" charset="0"/>
              </a:rPr>
              <a:t> in </a:t>
            </a:r>
            <a:r>
              <a:rPr lang="de-DE" dirty="0" err="1">
                <a:latin typeface="Avenir Next" panose="020B0503020202020204" pitchFamily="34" charset="0"/>
              </a:rPr>
              <a:t>lefties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who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have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never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been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retrained</a:t>
            </a:r>
            <a:endParaRPr dirty="0">
              <a:latin typeface="Avenir Next" panose="020B0503020202020204" pitchFamily="34" charset="0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92ED8E4-ED38-1849-B378-C9F7A4252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</p:spTree>
    <p:extLst>
      <p:ext uri="{BB962C8B-B14F-4D97-AF65-F5344CB8AC3E}">
        <p14:creationId xmlns:p14="http://schemas.microsoft.com/office/powerpoint/2010/main" val="33781476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B9205F-D2C7-1C46-BBC7-8E7957969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01E62F-CE09-6C48-98EA-9874673E7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8386" y="3779516"/>
            <a:ext cx="7901204" cy="2941959"/>
          </a:xfrm>
        </p:spPr>
        <p:txBody>
          <a:bodyPr/>
          <a:lstStyle/>
          <a:p>
            <a:r>
              <a:rPr lang="de-DE" sz="2400" dirty="0">
                <a:solidFill>
                  <a:srgbClr val="7030A0"/>
                </a:solidFill>
              </a:rPr>
              <a:t>Kamera zur Bestimmung der Fersenwinkel (</a:t>
            </a:r>
            <a:r>
              <a:rPr lang="de-DE" sz="2400" dirty="0" err="1">
                <a:solidFill>
                  <a:srgbClr val="7030A0"/>
                </a:solidFill>
              </a:rPr>
              <a:t>PedoCam</a:t>
            </a:r>
            <a:r>
              <a:rPr lang="de-DE" sz="2400" dirty="0">
                <a:solidFill>
                  <a:srgbClr val="7030A0"/>
                </a:solidFill>
              </a:rPr>
              <a:t>)</a:t>
            </a:r>
            <a:br>
              <a:rPr lang="de-DE" sz="2400" dirty="0">
                <a:solidFill>
                  <a:srgbClr val="7030A0"/>
                </a:solidFill>
              </a:rPr>
            </a:br>
            <a:r>
              <a:rPr lang="de-DE" sz="2400" b="1" dirty="0">
                <a:solidFill>
                  <a:srgbClr val="7030A0"/>
                </a:solidFill>
              </a:rPr>
              <a:t>&gt; </a:t>
            </a:r>
            <a:r>
              <a:rPr lang="de-DE" sz="2400" dirty="0">
                <a:solidFill>
                  <a:srgbClr val="7030A0"/>
                </a:solidFill>
              </a:rPr>
              <a:t>Software zur Auswertung und Einbindung in die </a:t>
            </a:r>
            <a:r>
              <a:rPr lang="de-DE" sz="2400" dirty="0" err="1">
                <a:solidFill>
                  <a:srgbClr val="7030A0"/>
                </a:solidFill>
              </a:rPr>
              <a:t>BackMapper</a:t>
            </a:r>
            <a:r>
              <a:rPr lang="de-DE" sz="2400" dirty="0">
                <a:solidFill>
                  <a:srgbClr val="7030A0"/>
                </a:solidFill>
              </a:rPr>
              <a:t>- </a:t>
            </a:r>
          </a:p>
          <a:p>
            <a:r>
              <a:rPr lang="de-DE" sz="2400" b="1" dirty="0">
                <a:solidFill>
                  <a:srgbClr val="7030A0"/>
                </a:solidFill>
              </a:rPr>
              <a:t>&gt; </a:t>
            </a:r>
            <a:r>
              <a:rPr lang="de-DE" sz="2400" dirty="0">
                <a:solidFill>
                  <a:srgbClr val="7030A0"/>
                </a:solidFill>
              </a:rPr>
              <a:t>Zeitbedarf: 2-3 min., delegierbar 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D144070-4715-784A-9095-EAB29D6B4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  <p:pic>
        <p:nvPicPr>
          <p:cNvPr id="1025" name="Picture 1" descr="page5image55191088">
            <a:extLst>
              <a:ext uri="{FF2B5EF4-FFF2-40B4-BE49-F238E27FC236}">
                <a16:creationId xmlns:a16="http://schemas.microsoft.com/office/drawing/2014/main" id="{91FB1245-F0F7-DE49-9865-EFDB6B035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68407"/>
            <a:ext cx="10617293" cy="406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9935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122DFD-1043-D147-8B07-BE149C0B8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 err="1">
                <a:solidFill>
                  <a:srgbClr val="7030A0"/>
                </a:solidFill>
                <a:latin typeface="Avenir Next" panose="020B0503020202020204" pitchFamily="34" charset="0"/>
              </a:rPr>
              <a:t>Example</a:t>
            </a:r>
            <a:r>
              <a:rPr lang="de-DE" sz="40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40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40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4000" dirty="0" err="1">
                <a:solidFill>
                  <a:srgbClr val="7030A0"/>
                </a:solidFill>
                <a:latin typeface="Avenir Next" panose="020B0503020202020204" pitchFamily="34" charset="0"/>
              </a:rPr>
              <a:t>measurement</a:t>
            </a:r>
            <a:endParaRPr lang="de-DE" sz="4000" dirty="0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1FF49E4-7BE9-254C-8E91-E850CE3ED6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4EC0D55-27F7-8D4A-AC67-ECE43575E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</p:spTree>
    <p:extLst>
      <p:ext uri="{BB962C8B-B14F-4D97-AF65-F5344CB8AC3E}">
        <p14:creationId xmlns:p14="http://schemas.microsoft.com/office/powerpoint/2010/main" val="34570077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  <a:gd name="connsiteX4" fmla="*/ 0 w 12188952"/>
              <a:gd name="connsiteY4" fmla="*/ 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0" y="1524000"/>
            <a:ext cx="3048000" cy="45593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88200" y="1524000"/>
            <a:ext cx="2501900" cy="45339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927100" y="571500"/>
            <a:ext cx="5829300" cy="876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300"/>
              </a:lnSpc>
              <a:tabLst/>
            </a:pPr>
            <a:r>
              <a:rPr lang="en-US" altLang="zh-CN" sz="36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Messanlage</a:t>
            </a:r>
          </a:p>
          <a:p>
            <a:pPr>
              <a:lnSpc>
                <a:spcPts val="2500"/>
              </a:lnSpc>
              <a:tabLst/>
            </a:pP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Alle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Messung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erfolgten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mit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einer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Linkshänderin</a:t>
            </a:r>
          </a:p>
        </p:txBody>
      </p:sp>
    </p:spTree>
    <p:extLst>
      <p:ext uri="{BB962C8B-B14F-4D97-AF65-F5344CB8AC3E}">
        <p14:creationId xmlns:p14="http://schemas.microsoft.com/office/powerpoint/2010/main" val="33679973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  <a:gd name="connsiteX4" fmla="*/ 0 w 12188952"/>
              <a:gd name="connsiteY4" fmla="*/ 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1765300"/>
            <a:ext cx="9169400" cy="40386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927100" y="723900"/>
            <a:ext cx="5829300" cy="546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300"/>
              </a:lnSpc>
              <a:tabLst/>
            </a:pPr>
            <a:r>
              <a:rPr lang="en-US" altLang="zh-CN" sz="36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Ganzkörperscan: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Messprotokoll</a:t>
            </a:r>
          </a:p>
        </p:txBody>
      </p:sp>
    </p:spTree>
    <p:extLst>
      <p:ext uri="{BB962C8B-B14F-4D97-AF65-F5344CB8AC3E}">
        <p14:creationId xmlns:p14="http://schemas.microsoft.com/office/powerpoint/2010/main" val="24237976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1000" y="1333500"/>
            <a:ext cx="6337300" cy="48006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927100" y="723900"/>
            <a:ext cx="5092700" cy="546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300"/>
              </a:lnSpc>
              <a:tabLst/>
            </a:pPr>
            <a:r>
              <a:rPr lang="en-US" altLang="zh-CN" sz="36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Segmentales</a:t>
            </a:r>
            <a:r>
              <a:rPr lang="en-US" altLang="zh-C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Messprotokoll</a:t>
            </a:r>
          </a:p>
        </p:txBody>
      </p:sp>
    </p:spTree>
    <p:extLst>
      <p:ext uri="{BB962C8B-B14F-4D97-AF65-F5344CB8AC3E}">
        <p14:creationId xmlns:p14="http://schemas.microsoft.com/office/powerpoint/2010/main" val="39114376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2" y="1902941"/>
            <a:ext cx="8341614" cy="4320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070100" y="482600"/>
            <a:ext cx="5791200" cy="812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/>
            </a:pPr>
            <a:r>
              <a:rPr lang="en-US" altLang="zh-CN" sz="3199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Messung</a:t>
            </a:r>
            <a:r>
              <a:rPr lang="en-US" altLang="zh-CN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9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Ausganggssituation</a:t>
            </a:r>
          </a:p>
          <a:p>
            <a:pPr>
              <a:lnSpc>
                <a:spcPts val="2500"/>
              </a:lnSpc>
              <a:tabLst/>
            </a:pP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Füße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parallel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–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ohne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Stimulation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–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Füße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7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Grad</a:t>
            </a:r>
          </a:p>
        </p:txBody>
      </p:sp>
    </p:spTree>
    <p:extLst>
      <p:ext uri="{BB962C8B-B14F-4D97-AF65-F5344CB8AC3E}">
        <p14:creationId xmlns:p14="http://schemas.microsoft.com/office/powerpoint/2010/main" val="15401606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  <a:gd name="connsiteX4" fmla="*/ 0 w 12188952"/>
              <a:gd name="connsiteY4" fmla="*/ 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0024" y="1828800"/>
            <a:ext cx="9328903" cy="4320000"/>
          </a:xfrm>
          <a:prstGeom prst="rect">
            <a:avLst/>
          </a:prstGeom>
          <a:noFill/>
        </p:spPr>
      </p:pic>
      <p:sp>
        <p:nvSpPr>
          <p:cNvPr id="6" name="TextBox 1"/>
          <p:cNvSpPr txBox="1"/>
          <p:nvPr/>
        </p:nvSpPr>
        <p:spPr>
          <a:xfrm>
            <a:off x="927100" y="787400"/>
            <a:ext cx="4965700" cy="1066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2032000" algn="l"/>
              </a:tabLst>
            </a:pPr>
            <a:r>
              <a:rPr lang="en-US" altLang="zh-CN" sz="3199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Neutralstellung</a:t>
            </a:r>
            <a:r>
              <a:rPr lang="en-US" altLang="zh-CN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9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–</a:t>
            </a:r>
            <a:r>
              <a:rPr lang="en-US" altLang="zh-CN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9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Füße</a:t>
            </a:r>
            <a:r>
              <a:rPr lang="en-US" altLang="zh-CN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9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parallel</a:t>
            </a: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500"/>
              </a:lnSpc>
              <a:tabLst>
                <a:tab pos="2032000" algn="l"/>
              </a:tabLst>
            </a:pPr>
            <a:r>
              <a:rPr lang="en-US" altLang="zh-CN" dirty="0"/>
              <a:t>	</a:t>
            </a: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Spitzer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links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7289800" y="1460500"/>
            <a:ext cx="16637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/>
            </a:pP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Spitzer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rechts</a:t>
            </a: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3EE6E6D-B558-EA4B-A211-0BA2D936D1ED}"/>
              </a:ext>
            </a:extLst>
          </p:cNvPr>
          <p:cNvCxnSpPr/>
          <p:nvPr/>
        </p:nvCxnSpPr>
        <p:spPr>
          <a:xfrm>
            <a:off x="2273643" y="2017241"/>
            <a:ext cx="0" cy="2606589"/>
          </a:xfrm>
          <a:prstGeom prst="line">
            <a:avLst/>
          </a:prstGeom>
          <a:ln w="222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ED28153A-2B57-A541-B9E7-526877108902}"/>
              </a:ext>
            </a:extLst>
          </p:cNvPr>
          <p:cNvCxnSpPr>
            <a:cxnSpLocks/>
          </p:cNvCxnSpPr>
          <p:nvPr/>
        </p:nvCxnSpPr>
        <p:spPr>
          <a:xfrm flipH="1">
            <a:off x="7289800" y="1952368"/>
            <a:ext cx="99542" cy="1205126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B38E8B4E-2776-DD45-8F44-4B086BF60509}"/>
              </a:ext>
            </a:extLst>
          </p:cNvPr>
          <p:cNvCxnSpPr>
            <a:cxnSpLocks/>
          </p:cNvCxnSpPr>
          <p:nvPr/>
        </p:nvCxnSpPr>
        <p:spPr>
          <a:xfrm flipH="1" flipV="1">
            <a:off x="7339572" y="2817341"/>
            <a:ext cx="26409" cy="164344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5785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8500" y="1955800"/>
            <a:ext cx="8255000" cy="38227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927100" y="609600"/>
            <a:ext cx="1625600" cy="812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546100" algn="l"/>
              </a:tabLst>
            </a:pPr>
            <a:r>
              <a:rPr lang="en-US" altLang="zh-CN" sz="3199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Standbein</a:t>
            </a:r>
          </a:p>
          <a:p>
            <a:pPr>
              <a:lnSpc>
                <a:spcPts val="2500"/>
              </a:lnSpc>
              <a:tabLst>
                <a:tab pos="546100" algn="l"/>
              </a:tabLst>
            </a:pPr>
            <a:r>
              <a:rPr lang="en-US" altLang="zh-CN" dirty="0"/>
              <a:t>	</a:t>
            </a: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links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4940300" y="1041400"/>
            <a:ext cx="24130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/>
            </a:pP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rechts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(WS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gerader)</a:t>
            </a:r>
          </a:p>
        </p:txBody>
      </p:sp>
    </p:spTree>
    <p:extLst>
      <p:ext uri="{BB962C8B-B14F-4D97-AF65-F5344CB8AC3E}">
        <p14:creationId xmlns:p14="http://schemas.microsoft.com/office/powerpoint/2010/main" val="14781154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  <a:gd name="connsiteX4" fmla="*/ 0 w 12188952"/>
              <a:gd name="connsiteY4" fmla="*/ 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7000" y="1574800"/>
            <a:ext cx="9499600" cy="4559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927100" y="609600"/>
            <a:ext cx="5372100" cy="812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/>
            </a:pPr>
            <a:r>
              <a:rPr lang="en-US" altLang="zh-CN" sz="3199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Leitauge</a:t>
            </a:r>
            <a:r>
              <a:rPr lang="en-US" altLang="zh-CN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9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(sehen</a:t>
            </a:r>
            <a:r>
              <a:rPr lang="en-US" altLang="zh-CN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9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mit</a:t>
            </a:r>
            <a:r>
              <a:rPr lang="en-US" altLang="zh-CN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9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einem</a:t>
            </a:r>
            <a:r>
              <a:rPr lang="en-US" altLang="zh-CN" sz="319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9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Auge)</a:t>
            </a:r>
          </a:p>
          <a:p>
            <a:pPr>
              <a:lnSpc>
                <a:spcPts val="2500"/>
              </a:lnSpc>
              <a:tabLst/>
            </a:pP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links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                                                            </a:t>
            </a: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rechts</a:t>
            </a:r>
          </a:p>
        </p:txBody>
      </p:sp>
    </p:spTree>
    <p:extLst>
      <p:ext uri="{BB962C8B-B14F-4D97-AF65-F5344CB8AC3E}">
        <p14:creationId xmlns:p14="http://schemas.microsoft.com/office/powerpoint/2010/main" val="13683549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  <a:gd name="connsiteX4" fmla="*/ 0 w 12188952"/>
              <a:gd name="connsiteY4" fmla="*/ 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7719" y="1766673"/>
            <a:ext cx="7530070" cy="43688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927100" y="609600"/>
            <a:ext cx="1790700" cy="812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/>
            </a:pPr>
            <a:r>
              <a:rPr lang="en-US" altLang="zh-CN" sz="3199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Sitzen</a:t>
            </a:r>
          </a:p>
          <a:p>
            <a:pPr>
              <a:lnSpc>
                <a:spcPts val="2500"/>
              </a:lnSpc>
              <a:tabLst/>
            </a:pP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links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schreiben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3683000" y="1041400"/>
            <a:ext cx="18923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/>
            </a:pP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Neutralposition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6400800" y="1041400"/>
            <a:ext cx="20066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/>
            </a:pP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rechts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schreiben</a:t>
            </a:r>
          </a:p>
        </p:txBody>
      </p:sp>
    </p:spTree>
    <p:extLst>
      <p:ext uri="{BB962C8B-B14F-4D97-AF65-F5344CB8AC3E}">
        <p14:creationId xmlns:p14="http://schemas.microsoft.com/office/powerpoint/2010/main" val="3021386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948ED1-1FCD-1E4F-90BB-018BCC308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>
                <a:solidFill>
                  <a:srgbClr val="7030A0"/>
                </a:solidFill>
                <a:latin typeface="Avenir Next" panose="020B0503020202020204" pitchFamily="34" charset="0"/>
              </a:rPr>
              <a:t>LEFT </a:t>
            </a:r>
            <a:r>
              <a:rPr lang="de-DE" sz="40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handedness</a:t>
            </a:r>
            <a:r>
              <a:rPr lang="de-DE" sz="4000" dirty="0">
                <a:solidFill>
                  <a:srgbClr val="7030A0"/>
                </a:solidFill>
                <a:latin typeface="Avenir Next" panose="020B0503020202020204" pitchFamily="34" charset="0"/>
              </a:rPr>
              <a:t> - </a:t>
            </a:r>
            <a:r>
              <a:rPr lang="de-DE" sz="40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our</a:t>
            </a:r>
            <a:r>
              <a:rPr lang="de-DE" sz="40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40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ancestors</a:t>
            </a:r>
            <a:endParaRPr lang="de-DE" sz="4000" dirty="0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F5BB534-818D-BF45-9B90-7F7F6AEAFA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7AC8282-903F-0D4D-AFAE-3A5127B2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</p:spTree>
    <p:extLst>
      <p:ext uri="{BB962C8B-B14F-4D97-AF65-F5344CB8AC3E}">
        <p14:creationId xmlns:p14="http://schemas.microsoft.com/office/powerpoint/2010/main" val="32240276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4300" y="1587500"/>
            <a:ext cx="7569200" cy="4559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62681" y="380239"/>
            <a:ext cx="10305535" cy="1367041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900"/>
              </a:lnSpc>
              <a:tabLst/>
            </a:pPr>
            <a:r>
              <a:rPr lang="en-US" altLang="zh-CN" sz="3199" dirty="0" err="1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Sitzposition</a:t>
            </a:r>
            <a:endParaRPr lang="en-US" altLang="zh-CN" sz="3199" dirty="0">
              <a:solidFill>
                <a:srgbClr val="660066"/>
              </a:solidFill>
              <a:latin typeface="Calibri" pitchFamily="18" charset="0"/>
              <a:cs typeface="Calibri" pitchFamily="18" charset="0"/>
            </a:endParaRPr>
          </a:p>
          <a:p>
            <a:pPr>
              <a:lnSpc>
                <a:spcPts val="3900"/>
              </a:lnSpc>
              <a:tabLst/>
            </a:pPr>
            <a:endParaRPr lang="en-US" altLang="zh-CN" sz="3199" dirty="0">
              <a:solidFill>
                <a:srgbClr val="660066"/>
              </a:solidFill>
              <a:latin typeface="Calibri" pitchFamily="18" charset="0"/>
              <a:cs typeface="Calibri" pitchFamily="18" charset="0"/>
            </a:endParaRPr>
          </a:p>
          <a:p>
            <a:pPr>
              <a:lnSpc>
                <a:spcPts val="2500"/>
              </a:lnSpc>
              <a:tabLst/>
            </a:pP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                       </a:t>
            </a:r>
            <a:r>
              <a:rPr lang="en-US" altLang="zh-CN" sz="2400" dirty="0" err="1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schreibt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links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5505450" y="1275020"/>
            <a:ext cx="11811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/>
            </a:pP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ohne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Stift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7977316" y="1314450"/>
            <a:ext cx="1803400" cy="36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900"/>
              </a:lnSpc>
              <a:tabLst/>
            </a:pP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schreibt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>
                <a:solidFill>
                  <a:srgbClr val="660066"/>
                </a:solidFill>
                <a:latin typeface="Calibri" pitchFamily="18" charset="0"/>
                <a:cs typeface="Calibri" pitchFamily="18" charset="0"/>
              </a:rPr>
              <a:t>rechts</a:t>
            </a:r>
          </a:p>
        </p:txBody>
      </p:sp>
    </p:spTree>
    <p:extLst>
      <p:ext uri="{BB962C8B-B14F-4D97-AF65-F5344CB8AC3E}">
        <p14:creationId xmlns:p14="http://schemas.microsoft.com/office/powerpoint/2010/main" val="379334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2CCF5F-B927-1248-88EE-C6C9BAF5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Macaque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and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left-handed</a:t>
            </a:r>
            <a:endParaRPr lang="de-DE" sz="3200" dirty="0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4C82C6F-FC2A-1E4E-9190-ED633326AFD0}"/>
              </a:ext>
            </a:extLst>
          </p:cNvPr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dirty="0"/>
          </a:p>
        </p:txBody>
      </p:sp>
      <p:pic>
        <p:nvPicPr>
          <p:cNvPr id="5" name="Inhaltsplatzhalter 3" descr="Inhaltsplatzhalter 3">
            <a:extLst>
              <a:ext uri="{FF2B5EF4-FFF2-40B4-BE49-F238E27FC236}">
                <a16:creationId xmlns:a16="http://schemas.microsoft.com/office/drawing/2014/main" id="{6E5ECD57-04A9-7F49-B898-5F856C8D2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7936" y="1825625"/>
            <a:ext cx="6516128" cy="435133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64CE596-5613-7A4C-A76A-932B917ADE64}"/>
              </a:ext>
            </a:extLst>
          </p:cNvPr>
          <p:cNvSpPr txBox="1"/>
          <p:nvPr/>
        </p:nvSpPr>
        <p:spPr>
          <a:xfrm>
            <a:off x="9588843" y="5844746"/>
            <a:ext cx="1799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Foto: HvR.1998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278412-4E67-5A40-90FD-4F67B2ED3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</p:spTree>
    <p:extLst>
      <p:ext uri="{BB962C8B-B14F-4D97-AF65-F5344CB8AC3E}">
        <p14:creationId xmlns:p14="http://schemas.microsoft.com/office/powerpoint/2010/main" val="1244737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2CCF5F-B927-1248-88EE-C6C9BAF5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5989"/>
            <a:ext cx="10515600" cy="1344699"/>
          </a:xfrm>
        </p:spPr>
        <p:txBody>
          <a:bodyPr>
            <a:normAutofit/>
          </a:bodyPr>
          <a:lstStyle/>
          <a:p>
            <a:pPr algn="ctr"/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Original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handaxes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about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b="1" dirty="0">
                <a:solidFill>
                  <a:srgbClr val="7030A0"/>
                </a:solidFill>
                <a:latin typeface="Avenir Next" panose="020B0503020202020204" pitchFamily="34" charset="0"/>
              </a:rPr>
              <a:t>1.500.000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years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old</a:t>
            </a:r>
            <a:b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</a:br>
            <a:r>
              <a:rPr lang="de-DE" sz="18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b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</a:b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Lefthand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ax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                              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Right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handed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ax</a:t>
            </a:r>
            <a:endParaRPr lang="de-DE" sz="2400" dirty="0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4C82C6F-FC2A-1E4E-9190-ED633326AFD0}"/>
              </a:ext>
            </a:extLst>
          </p:cNvPr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4B3D5652-4281-E44E-97A7-C22BF6876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8186" y="1625055"/>
            <a:ext cx="1434005" cy="64978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sz="2400" dirty="0">
                <a:solidFill>
                  <a:srgbClr val="7030A0"/>
                </a:solidFill>
              </a:rPr>
              <a:t>Foto: HvR.1998</a:t>
            </a:r>
            <a:endParaRPr lang="de-DE" dirty="0"/>
          </a:p>
          <a:p>
            <a:endParaRPr lang="de-DE" dirty="0"/>
          </a:p>
        </p:txBody>
      </p:sp>
      <p:pic>
        <p:nvPicPr>
          <p:cNvPr id="10" name="Picture 2" descr="Picture 2">
            <a:extLst>
              <a:ext uri="{FF2B5EF4-FFF2-40B4-BE49-F238E27FC236}">
                <a16:creationId xmlns:a16="http://schemas.microsoft.com/office/drawing/2014/main" id="{EB0E5CC5-04B8-8647-B8A4-EFB7D32AF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43" y="1555368"/>
            <a:ext cx="3565943" cy="435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2" descr="Picture 2">
            <a:extLst>
              <a:ext uri="{FF2B5EF4-FFF2-40B4-BE49-F238E27FC236}">
                <a16:creationId xmlns:a16="http://schemas.microsoft.com/office/drawing/2014/main" id="{A0B60EFD-3849-4742-BA48-9A05B711E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55368"/>
            <a:ext cx="4052186" cy="435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E6C7C34-FB25-3D44-A206-22A1EFC6A45C}"/>
              </a:ext>
            </a:extLst>
          </p:cNvPr>
          <p:cNvSpPr txBox="1"/>
          <p:nvPr/>
        </p:nvSpPr>
        <p:spPr>
          <a:xfrm>
            <a:off x="1248033" y="5911368"/>
            <a:ext cx="9428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>
                <a:solidFill>
                  <a:srgbClr val="7030A0"/>
                </a:solidFill>
              </a:rPr>
              <a:t>you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cannot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work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with</a:t>
            </a:r>
            <a:r>
              <a:rPr lang="de-DE" sz="2400" dirty="0">
                <a:solidFill>
                  <a:srgbClr val="7030A0"/>
                </a:solidFill>
              </a:rPr>
              <a:t> a </a:t>
            </a:r>
            <a:r>
              <a:rPr lang="de-DE" sz="2400" dirty="0" err="1">
                <a:solidFill>
                  <a:srgbClr val="7030A0"/>
                </a:solidFill>
              </a:rPr>
              <a:t>right</a:t>
            </a:r>
            <a:r>
              <a:rPr lang="de-DE" sz="2400" dirty="0">
                <a:solidFill>
                  <a:srgbClr val="7030A0"/>
                </a:solidFill>
              </a:rPr>
              <a:t>-hand </a:t>
            </a:r>
            <a:r>
              <a:rPr lang="de-DE" sz="2400" dirty="0" err="1">
                <a:solidFill>
                  <a:srgbClr val="7030A0"/>
                </a:solidFill>
              </a:rPr>
              <a:t>ax</a:t>
            </a:r>
            <a:r>
              <a:rPr lang="de-DE" sz="2400" dirty="0">
                <a:solidFill>
                  <a:srgbClr val="7030A0"/>
                </a:solidFill>
              </a:rPr>
              <a:t> in </a:t>
            </a:r>
            <a:r>
              <a:rPr lang="de-DE" sz="2400" dirty="0" err="1">
                <a:solidFill>
                  <a:srgbClr val="7030A0"/>
                </a:solidFill>
              </a:rPr>
              <a:t>your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left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hand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and</a:t>
            </a:r>
            <a:r>
              <a:rPr lang="de-DE" sz="2400" dirty="0">
                <a:solidFill>
                  <a:srgbClr val="7030A0"/>
                </a:solidFill>
              </a:rPr>
              <a:t> vice </a:t>
            </a:r>
            <a:r>
              <a:rPr lang="de-DE" sz="2400" dirty="0" err="1">
                <a:solidFill>
                  <a:srgbClr val="7030A0"/>
                </a:solidFill>
              </a:rPr>
              <a:t>versa</a:t>
            </a:r>
            <a:endParaRPr lang="de-DE" sz="2400" dirty="0">
              <a:solidFill>
                <a:srgbClr val="7030A0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CC8DC3-5D40-1241-B7B4-E81E2CEE9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</p:spTree>
    <p:extLst>
      <p:ext uri="{BB962C8B-B14F-4D97-AF65-F5344CB8AC3E}">
        <p14:creationId xmlns:p14="http://schemas.microsoft.com/office/powerpoint/2010/main" val="2053129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2CCF5F-B927-1248-88EE-C6C9BAF5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5989"/>
            <a:ext cx="10515600" cy="1344699"/>
          </a:xfrm>
        </p:spPr>
        <p:txBody>
          <a:bodyPr>
            <a:normAutofit/>
          </a:bodyPr>
          <a:lstStyle/>
          <a:p>
            <a:pPr algn="ctr"/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Original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Neanderthales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handaxes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b="1" dirty="0">
                <a:solidFill>
                  <a:srgbClr val="7030A0"/>
                </a:solidFill>
                <a:latin typeface="Avenir Next" panose="020B0503020202020204" pitchFamily="34" charset="0"/>
              </a:rPr>
              <a:t>250.000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years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old</a:t>
            </a:r>
            <a:b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</a:br>
            <a:r>
              <a:rPr lang="de-DE" sz="18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b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</a:b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Lefthand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ax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                              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Right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handed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hand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ax</a:t>
            </a:r>
            <a:endParaRPr lang="de-DE" sz="2400" dirty="0">
              <a:solidFill>
                <a:srgbClr val="7030A0"/>
              </a:solidFill>
              <a:latin typeface="Avenir Next" panose="020B0503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4C82C6F-FC2A-1E4E-9190-ED633326AFD0}"/>
              </a:ext>
            </a:extLst>
          </p:cNvPr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4B3D5652-4281-E44E-97A7-C22BF6876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8186" y="1625055"/>
            <a:ext cx="1434005" cy="64978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sz="2400" dirty="0">
                <a:solidFill>
                  <a:srgbClr val="7030A0"/>
                </a:solidFill>
              </a:rPr>
              <a:t>Foto: HvR.1998</a:t>
            </a:r>
            <a:endParaRPr lang="de-DE" dirty="0"/>
          </a:p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E6C7C34-FB25-3D44-A206-22A1EFC6A45C}"/>
              </a:ext>
            </a:extLst>
          </p:cNvPr>
          <p:cNvSpPr txBox="1"/>
          <p:nvPr/>
        </p:nvSpPr>
        <p:spPr>
          <a:xfrm>
            <a:off x="1655806" y="5951054"/>
            <a:ext cx="9428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>
                <a:solidFill>
                  <a:srgbClr val="7030A0"/>
                </a:solidFill>
              </a:rPr>
              <a:t>you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cannot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work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with</a:t>
            </a:r>
            <a:r>
              <a:rPr lang="de-DE" sz="2400" dirty="0">
                <a:solidFill>
                  <a:srgbClr val="7030A0"/>
                </a:solidFill>
              </a:rPr>
              <a:t> a </a:t>
            </a:r>
            <a:r>
              <a:rPr lang="de-DE" sz="2400" dirty="0" err="1">
                <a:solidFill>
                  <a:srgbClr val="7030A0"/>
                </a:solidFill>
              </a:rPr>
              <a:t>right</a:t>
            </a:r>
            <a:r>
              <a:rPr lang="de-DE" sz="2400" dirty="0">
                <a:solidFill>
                  <a:srgbClr val="7030A0"/>
                </a:solidFill>
              </a:rPr>
              <a:t>-hand </a:t>
            </a:r>
            <a:r>
              <a:rPr lang="de-DE" sz="2400" dirty="0" err="1">
                <a:solidFill>
                  <a:srgbClr val="7030A0"/>
                </a:solidFill>
              </a:rPr>
              <a:t>ax</a:t>
            </a:r>
            <a:r>
              <a:rPr lang="de-DE" sz="2400" dirty="0">
                <a:solidFill>
                  <a:srgbClr val="7030A0"/>
                </a:solidFill>
              </a:rPr>
              <a:t> in </a:t>
            </a:r>
            <a:r>
              <a:rPr lang="de-DE" sz="2400" dirty="0" err="1">
                <a:solidFill>
                  <a:srgbClr val="7030A0"/>
                </a:solidFill>
              </a:rPr>
              <a:t>your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left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hand</a:t>
            </a:r>
            <a:r>
              <a:rPr lang="de-DE" sz="2400" dirty="0">
                <a:solidFill>
                  <a:srgbClr val="7030A0"/>
                </a:solidFill>
              </a:rPr>
              <a:t> </a:t>
            </a:r>
            <a:r>
              <a:rPr lang="de-DE" sz="2400" dirty="0" err="1">
                <a:solidFill>
                  <a:srgbClr val="7030A0"/>
                </a:solidFill>
              </a:rPr>
              <a:t>and</a:t>
            </a:r>
            <a:r>
              <a:rPr lang="de-DE" sz="2400" dirty="0">
                <a:solidFill>
                  <a:srgbClr val="7030A0"/>
                </a:solidFill>
              </a:rPr>
              <a:t> vice </a:t>
            </a:r>
            <a:r>
              <a:rPr lang="de-DE" sz="2400" dirty="0" err="1">
                <a:solidFill>
                  <a:srgbClr val="7030A0"/>
                </a:solidFill>
              </a:rPr>
              <a:t>versa</a:t>
            </a:r>
            <a:endParaRPr lang="de-DE" sz="2400" dirty="0">
              <a:solidFill>
                <a:srgbClr val="7030A0"/>
              </a:solidFill>
            </a:endParaRPr>
          </a:p>
        </p:txBody>
      </p:sp>
      <p:pic>
        <p:nvPicPr>
          <p:cNvPr id="8" name="Picture 2" descr="Picture 2">
            <a:extLst>
              <a:ext uri="{FF2B5EF4-FFF2-40B4-BE49-F238E27FC236}">
                <a16:creationId xmlns:a16="http://schemas.microsoft.com/office/drawing/2014/main" id="{B0E99B07-D87B-DF47-8FB6-5E2383B9E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967" y="1625055"/>
            <a:ext cx="2908574" cy="4371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4" descr="Picture 4">
            <a:extLst>
              <a:ext uri="{FF2B5EF4-FFF2-40B4-BE49-F238E27FC236}">
                <a16:creationId xmlns:a16="http://schemas.microsoft.com/office/drawing/2014/main" id="{C39E1A16-D2FA-DB40-98DC-A8E377BBF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390" y="1611015"/>
            <a:ext cx="2888800" cy="434003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B5F4FD3-3658-D74C-A4C9-767CFA900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</p:spTree>
    <p:extLst>
      <p:ext uri="{BB962C8B-B14F-4D97-AF65-F5344CB8AC3E}">
        <p14:creationId xmlns:p14="http://schemas.microsoft.com/office/powerpoint/2010/main" val="1817307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ctangle 1"/>
          <p:cNvSpPr txBox="1">
            <a:spLocks noGrp="1"/>
          </p:cNvSpPr>
          <p:nvPr>
            <p:ph type="title"/>
          </p:nvPr>
        </p:nvSpPr>
        <p:spPr>
          <a:xfrm>
            <a:off x="308919" y="274639"/>
            <a:ext cx="11108724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3200">
                <a:solidFill>
                  <a:srgbClr val="800000"/>
                </a:solidFill>
              </a:defRPr>
            </a:pP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Art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or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magical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handprints</a:t>
            </a:r>
            <a:r>
              <a:rPr lang="de-DE"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sz="3200" b="1" dirty="0">
                <a:solidFill>
                  <a:srgbClr val="7030A0"/>
                </a:solidFill>
                <a:latin typeface="Avenir Next" panose="020B0503020202020204" pitchFamily="34" charset="0"/>
              </a:rPr>
              <a:t>35</a:t>
            </a:r>
            <a:r>
              <a:rPr lang="de-DE" sz="3200" b="1" dirty="0">
                <a:solidFill>
                  <a:srgbClr val="7030A0"/>
                </a:solidFill>
                <a:latin typeface="Avenir Next" panose="020B0503020202020204" pitchFamily="34" charset="0"/>
              </a:rPr>
              <a:t>.000 </a:t>
            </a:r>
            <a:r>
              <a:rPr lang="de-DE" sz="3200" b="1" dirty="0" err="1">
                <a:solidFill>
                  <a:srgbClr val="7030A0"/>
                </a:solidFill>
                <a:latin typeface="Avenir Next" panose="020B0503020202020204" pitchFamily="34" charset="0"/>
              </a:rPr>
              <a:t>to</a:t>
            </a:r>
            <a:r>
              <a:rPr lang="de-DE" sz="3200" b="1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sz="3200" b="1" dirty="0">
                <a:solidFill>
                  <a:srgbClr val="7030A0"/>
                </a:solidFill>
                <a:latin typeface="Avenir Next" panose="020B0503020202020204" pitchFamily="34" charset="0"/>
              </a:rPr>
              <a:t>10.000</a:t>
            </a:r>
            <a:r>
              <a:rPr sz="32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solidFill>
                  <a:srgbClr val="7030A0"/>
                </a:solidFill>
                <a:latin typeface="Avenir Next" panose="020B0503020202020204" pitchFamily="34" charset="0"/>
              </a:rPr>
              <a:t>years</a:t>
            </a:r>
            <a:br>
              <a:rPr sz="3200" dirty="0">
                <a:solidFill>
                  <a:srgbClr val="7030A0"/>
                </a:solidFill>
                <a:latin typeface="Avenir Next" panose="020B0503020202020204" pitchFamily="34" charset="0"/>
              </a:rPr>
            </a:b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Research </a:t>
            </a:r>
            <a:r>
              <a:rPr lang="de-DE"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of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sz="2400" dirty="0">
                <a:solidFill>
                  <a:srgbClr val="7030A0"/>
                </a:solidFill>
                <a:latin typeface="Avenir Next" panose="020B0503020202020204" pitchFamily="34" charset="0"/>
              </a:rPr>
              <a:t>C. </a:t>
            </a:r>
            <a:r>
              <a:rPr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Faurie</a:t>
            </a:r>
            <a:r>
              <a:rPr sz="2400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sz="2400" dirty="0">
                <a:solidFill>
                  <a:srgbClr val="7030A0"/>
                </a:solidFill>
                <a:latin typeface="Avenir Next" panose="020B0503020202020204" pitchFamily="34" charset="0"/>
              </a:rPr>
              <a:t>a</a:t>
            </a:r>
            <a:r>
              <a:rPr sz="2400" dirty="0" err="1">
                <a:solidFill>
                  <a:srgbClr val="7030A0"/>
                </a:solidFill>
                <a:latin typeface="Avenir Next" panose="020B0503020202020204" pitchFamily="34" charset="0"/>
              </a:rPr>
              <a:t>nd</a:t>
            </a:r>
            <a:r>
              <a:rPr sz="2400" dirty="0">
                <a:solidFill>
                  <a:srgbClr val="7030A0"/>
                </a:solidFill>
                <a:latin typeface="Avenir Next" panose="020B0503020202020204" pitchFamily="34" charset="0"/>
              </a:rPr>
              <a:t> M. Raymond</a:t>
            </a:r>
          </a:p>
        </p:txBody>
      </p:sp>
      <p:sp>
        <p:nvSpPr>
          <p:cNvPr id="183" name="Rectangle 2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686800" cy="4293940"/>
          </a:xfrm>
          <a:prstGeom prst="rect">
            <a:avLst/>
          </a:prstGeom>
        </p:spPr>
        <p:txBody>
          <a:bodyPr/>
          <a:lstStyle/>
          <a:p>
            <a:pPr marL="301752" indent="-301752" defTabSz="402336">
              <a:spcBef>
                <a:spcPts val="600"/>
              </a:spcBef>
              <a:defRPr sz="2816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dirty="0"/>
          </a:p>
          <a:p>
            <a:pPr marL="301752" indent="-301752" defTabSz="402336">
              <a:spcBef>
                <a:spcPts val="600"/>
              </a:spcBef>
              <a:defRPr sz="2816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dirty="0"/>
          </a:p>
          <a:p>
            <a:pPr marL="301752" indent="-301752" defTabSz="402336">
              <a:spcBef>
                <a:spcPts val="600"/>
              </a:spcBef>
              <a:defRPr sz="2816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dirty="0"/>
          </a:p>
          <a:p>
            <a:pPr marL="301752" indent="-301752" defTabSz="402336">
              <a:spcBef>
                <a:spcPts val="600"/>
              </a:spcBef>
              <a:defRPr sz="2816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dirty="0"/>
          </a:p>
          <a:p>
            <a:pPr marL="301752" indent="-301752" defTabSz="402336">
              <a:spcBef>
                <a:spcPts val="600"/>
              </a:spcBef>
              <a:defRPr sz="2816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dirty="0"/>
          </a:p>
          <a:p>
            <a:pPr marL="301752" indent="-301752" defTabSz="402336">
              <a:spcBef>
                <a:spcPts val="600"/>
              </a:spcBef>
              <a:defRPr sz="2816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dirty="0"/>
          </a:p>
          <a:p>
            <a:pPr marL="301752" indent="-301752" defTabSz="402336">
              <a:spcBef>
                <a:spcPts val="600"/>
              </a:spcBef>
              <a:defRPr sz="2112"/>
            </a:pPr>
            <a:endParaRPr dirty="0"/>
          </a:p>
          <a:p>
            <a:pPr marL="301752" indent="-301752" defTabSz="402336">
              <a:spcBef>
                <a:spcPts val="600"/>
              </a:spcBef>
              <a:defRPr sz="2112"/>
            </a:pPr>
            <a:endParaRPr dirty="0"/>
          </a:p>
          <a:p>
            <a:pPr marL="0" indent="0" defTabSz="402336">
              <a:spcBef>
                <a:spcPts val="500"/>
              </a:spcBef>
              <a:buNone/>
              <a:defRPr sz="2112">
                <a:solidFill>
                  <a:srgbClr val="800000"/>
                </a:solidFill>
              </a:defRPr>
            </a:pPr>
            <a:r>
              <a:rPr dirty="0"/>
              <a:t>      </a:t>
            </a:r>
            <a:r>
              <a:rPr dirty="0" err="1"/>
              <a:t>Rechte</a:t>
            </a:r>
            <a:r>
              <a:rPr dirty="0"/>
              <a:t> Hand  (original)              </a:t>
            </a:r>
            <a:r>
              <a:rPr dirty="0" err="1"/>
              <a:t>Linke</a:t>
            </a:r>
            <a:r>
              <a:rPr dirty="0"/>
              <a:t> Hand (</a:t>
            </a:r>
            <a:r>
              <a:rPr dirty="0" err="1"/>
              <a:t>Studenten</a:t>
            </a:r>
            <a:r>
              <a:rPr dirty="0"/>
              <a:t>)</a:t>
            </a:r>
          </a:p>
        </p:txBody>
      </p:sp>
      <p:pic>
        <p:nvPicPr>
          <p:cNvPr id="184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619250"/>
            <a:ext cx="8143875" cy="40889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DA1018D-6260-9943-97AB-B164D1DC6A0A}"/>
              </a:ext>
            </a:extLst>
          </p:cNvPr>
          <p:cNvSpPr txBox="1"/>
          <p:nvPr/>
        </p:nvSpPr>
        <p:spPr>
          <a:xfrm>
            <a:off x="1981200" y="5757961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Source: </a:t>
            </a:r>
            <a:r>
              <a:rPr lang="de-DE" dirty="0" err="1">
                <a:solidFill>
                  <a:srgbClr val="7030A0"/>
                </a:solidFill>
                <a:latin typeface="Avenir Next" panose="020B0503020202020204" pitchFamily="34" charset="0"/>
              </a:rPr>
              <a:t>Fauie</a:t>
            </a:r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 C. et Raymond. M.: </a:t>
            </a:r>
            <a:r>
              <a:rPr lang="de-DE" dirty="0" err="1">
                <a:solidFill>
                  <a:srgbClr val="7030A0"/>
                </a:solidFill>
                <a:latin typeface="Avenir Next" panose="020B0503020202020204" pitchFamily="34" charset="0"/>
              </a:rPr>
              <a:t>Handedness</a:t>
            </a:r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dirty="0" err="1">
                <a:solidFill>
                  <a:srgbClr val="7030A0"/>
                </a:solidFill>
                <a:latin typeface="Avenir Next" panose="020B0503020202020204" pitchFamily="34" charset="0"/>
              </a:rPr>
              <a:t>frequency</a:t>
            </a:r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 in </a:t>
            </a:r>
            <a:r>
              <a:rPr lang="de-DE" dirty="0" err="1">
                <a:solidFill>
                  <a:srgbClr val="7030A0"/>
                </a:solidFill>
                <a:latin typeface="Avenir Next" panose="020B0503020202020204" pitchFamily="34" charset="0"/>
              </a:rPr>
              <a:t>the</a:t>
            </a:r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  <a:r>
              <a:rPr lang="de-DE" dirty="0" err="1">
                <a:solidFill>
                  <a:srgbClr val="7030A0"/>
                </a:solidFill>
                <a:latin typeface="Avenir Next" panose="020B0503020202020204" pitchFamily="34" charset="0"/>
              </a:rPr>
              <a:t>Palaeolithic</a:t>
            </a:r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. </a:t>
            </a:r>
          </a:p>
          <a:p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In: </a:t>
            </a:r>
            <a:r>
              <a:rPr lang="de-DE" dirty="0" err="1">
                <a:solidFill>
                  <a:srgbClr val="7030A0"/>
                </a:solidFill>
                <a:latin typeface="Avenir Next" panose="020B0503020202020204" pitchFamily="34" charset="0"/>
              </a:rPr>
              <a:t>Proc</a:t>
            </a:r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. R. </a:t>
            </a:r>
            <a:r>
              <a:rPr lang="de-DE" dirty="0" err="1">
                <a:solidFill>
                  <a:srgbClr val="7030A0"/>
                </a:solidFill>
                <a:latin typeface="Avenir Next" panose="020B0503020202020204" pitchFamily="34" charset="0"/>
              </a:rPr>
              <a:t>Soc</a:t>
            </a:r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. </a:t>
            </a:r>
            <a:r>
              <a:rPr lang="de-DE" dirty="0" err="1">
                <a:solidFill>
                  <a:srgbClr val="7030A0"/>
                </a:solidFill>
                <a:latin typeface="Avenir Next" panose="020B0503020202020204" pitchFamily="34" charset="0"/>
              </a:rPr>
              <a:t>Lond</a:t>
            </a:r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. B (</a:t>
            </a:r>
            <a:r>
              <a:rPr lang="de-DE" dirty="0" err="1">
                <a:solidFill>
                  <a:srgbClr val="7030A0"/>
                </a:solidFill>
                <a:latin typeface="Avenir Next" panose="020B0503020202020204" pitchFamily="34" charset="0"/>
              </a:rPr>
              <a:t>Suppl</a:t>
            </a:r>
            <a:r>
              <a:rPr lang="de-DE" dirty="0">
                <a:solidFill>
                  <a:srgbClr val="7030A0"/>
                </a:solidFill>
                <a:latin typeface="Avenir Next" panose="020B0503020202020204" pitchFamily="34" charset="0"/>
              </a:rPr>
              <a:t>.) 271, S43-S45 (2004) DOI 10.1098/rsbl.2003.0092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C29456D-DA8B-004E-9C6D-39B394DBC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©Hanns von Rolbeck, MD 2020
</a:t>
            </a:r>
          </a:p>
        </p:txBody>
      </p:sp>
    </p:spTree>
    <p:extLst>
      <p:ext uri="{BB962C8B-B14F-4D97-AF65-F5344CB8AC3E}">
        <p14:creationId xmlns:p14="http://schemas.microsoft.com/office/powerpoint/2010/main" val="16652478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2067</Words>
  <Application>Microsoft Macintosh PowerPoint</Application>
  <PresentationFormat>Breitbild</PresentationFormat>
  <Paragraphs>193</Paragraphs>
  <Slides>50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50</vt:i4>
      </vt:variant>
    </vt:vector>
  </HeadingPairs>
  <TitlesOfParts>
    <vt:vector size="57" baseType="lpstr">
      <vt:lpstr>Arial</vt:lpstr>
      <vt:lpstr>Avenir Next</vt:lpstr>
      <vt:lpstr>Calibri</vt:lpstr>
      <vt:lpstr>Calibri Light</vt:lpstr>
      <vt:lpstr>Century Gothic</vt:lpstr>
      <vt:lpstr>Times New Roman</vt:lpstr>
      <vt:lpstr>Office</vt:lpstr>
      <vt:lpstr>Posturometry  The influence of unrecognized left-handedness on posture </vt:lpstr>
      <vt:lpstr>Background</vt:lpstr>
      <vt:lpstr>Ambidextrous?</vt:lpstr>
      <vt:lpstr>Ambidextrous - more</vt:lpstr>
      <vt:lpstr>LEFT handedness - our ancestors</vt:lpstr>
      <vt:lpstr>Macaque and left-handed</vt:lpstr>
      <vt:lpstr>Original handaxes about 1.500.000 years old   Lefthand hand ax                                Right handed hand ax</vt:lpstr>
      <vt:lpstr>Original Neanderthales handaxes 250.000 years old   Lefthand hand ax                                Right handed hand ax</vt:lpstr>
      <vt:lpstr>Art or magical handprints 35.000 to 10.000 years Research of C. Faurie and M. Raymond</vt:lpstr>
      <vt:lpstr>Cueva de las Manos Argentina ca. 9300 Jahre old  </vt:lpstr>
      <vt:lpstr>LEFT handedness - today</vt:lpstr>
      <vt:lpstr>Calms down on the left – holds with right  </vt:lpstr>
      <vt:lpstr>Passive hand: right - Active hand: left</vt:lpstr>
      <vt:lpstr>Left is accessed / grasped  right stops and holds afterwards</vt:lpstr>
      <vt:lpstr>Brain-body coordination</vt:lpstr>
      <vt:lpstr>Exercises for head-body-eye coordination</vt:lpstr>
      <vt:lpstr>Head posture and the eyes</vt:lpstr>
      <vt:lpstr>Triangle stability causes the shure body posture</vt:lpstr>
      <vt:lpstr>Triangle stability ensures safe work processes</vt:lpstr>
      <vt:lpstr>Development of walking</vt:lpstr>
      <vt:lpstr>Development of walking</vt:lpstr>
      <vt:lpstr>Head posture and the cervical spine </vt:lpstr>
      <vt:lpstr>Head posture and eye coordination</vt:lpstr>
      <vt:lpstr>Head posture and spine</vt:lpstr>
      <vt:lpstr>Head posture and the spine</vt:lpstr>
      <vt:lpstr>Head posture and Feet</vt:lpstr>
      <vt:lpstr>Hands influence posture</vt:lpstr>
      <vt:lpstr>PowerPoint-Präsentation</vt:lpstr>
      <vt:lpstr>Rasterography Surface measurement of the trunk  and lower extremities </vt:lpstr>
      <vt:lpstr>Background of Rasterography</vt:lpstr>
      <vt:lpstr>What is measured</vt:lpstr>
      <vt:lpstr>PowerPoint-Präsentation</vt:lpstr>
      <vt:lpstr>Back mapper system</vt:lpstr>
      <vt:lpstr>Software and more</vt:lpstr>
      <vt:lpstr>PowerPoint-Präsentation</vt:lpstr>
      <vt:lpstr>Different  display options</vt:lpstr>
      <vt:lpstr>PedoScan</vt:lpstr>
      <vt:lpstr>      PedoSan Camera and Plate</vt:lpstr>
      <vt:lpstr>Presentation of results</vt:lpstr>
      <vt:lpstr>PowerPoint-Präsentation</vt:lpstr>
      <vt:lpstr>Example of measurement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Posturometry the influence of non lived handedness</dc:title>
  <dc:creator>Von Rolbeck Hanns</dc:creator>
  <cp:lastModifiedBy>Von Rolbeck Hanns</cp:lastModifiedBy>
  <cp:revision>31</cp:revision>
  <dcterms:created xsi:type="dcterms:W3CDTF">2020-04-01T15:59:42Z</dcterms:created>
  <dcterms:modified xsi:type="dcterms:W3CDTF">2020-04-29T10:33:56Z</dcterms:modified>
</cp:coreProperties>
</file>